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0" r:id="rId15"/>
    <p:sldId id="263" r:id="rId16"/>
    <p:sldId id="271" r:id="rId17"/>
    <p:sldId id="273" r:id="rId18"/>
    <p:sldId id="274" r:id="rId19"/>
    <p:sldId id="272" r:id="rId20"/>
    <p:sldId id="275" r:id="rId21"/>
    <p:sldId id="277"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061" autoAdjust="0"/>
  </p:normalViewPr>
  <p:slideViewPr>
    <p:cSldViewPr snapToGrid="0">
      <p:cViewPr varScale="1">
        <p:scale>
          <a:sx n="65" d="100"/>
          <a:sy n="65" d="100"/>
        </p:scale>
        <p:origin x="936"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B9267-F7A7-4CEF-BF72-C4505E0A388F}" type="datetimeFigureOut">
              <a:rPr lang="en-US" smtClean="0"/>
              <a:t>3/11/2022</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43D7DA-8459-4A40-8C0B-18F197F806F3}" type="slidenum">
              <a:rPr lang="en-US" smtClean="0"/>
              <a:t>‹N°›</a:t>
            </a:fld>
            <a:endParaRPr lang="en-US"/>
          </a:p>
        </p:txBody>
      </p:sp>
    </p:spTree>
    <p:extLst>
      <p:ext uri="{BB962C8B-B14F-4D97-AF65-F5344CB8AC3E}">
        <p14:creationId xmlns:p14="http://schemas.microsoft.com/office/powerpoint/2010/main" val="203092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Hhgdfhgghn</a:t>
            </a:r>
            <a:r>
              <a:rPr lang="fr-FR" dirty="0"/>
              <a:t>  </a:t>
            </a:r>
            <a:r>
              <a:rPr lang="fr-FR" dirty="0" err="1"/>
              <a:t>ryhyhryjh</a:t>
            </a:r>
            <a:r>
              <a:rPr lang="fr-FR" dirty="0"/>
              <a:t> </a:t>
            </a:r>
            <a:r>
              <a:rPr lang="fr-FR" dirty="0" err="1"/>
              <a:t>egthyhdfgfj</a:t>
            </a:r>
            <a:r>
              <a:rPr lang="fr-FR" dirty="0"/>
              <a:t>   </a:t>
            </a:r>
            <a:r>
              <a:rPr lang="fr-FR" dirty="0" err="1"/>
              <a:t>eyhryjrtgnh</a:t>
            </a:r>
            <a:r>
              <a:rPr lang="fr-FR" dirty="0"/>
              <a:t>  </a:t>
            </a:r>
            <a:endParaRPr lang="en-US" dirty="0"/>
          </a:p>
        </p:txBody>
      </p:sp>
      <p:sp>
        <p:nvSpPr>
          <p:cNvPr id="4" name="Espace réservé du numéro de diapositive 3"/>
          <p:cNvSpPr>
            <a:spLocks noGrp="1"/>
          </p:cNvSpPr>
          <p:nvPr>
            <p:ph type="sldNum" sz="quarter" idx="5"/>
          </p:nvPr>
        </p:nvSpPr>
        <p:spPr/>
        <p:txBody>
          <a:bodyPr/>
          <a:lstStyle/>
          <a:p>
            <a:fld id="{7443D7DA-8459-4A40-8C0B-18F197F806F3}" type="slidenum">
              <a:rPr lang="en-US" smtClean="0"/>
              <a:t>1</a:t>
            </a:fld>
            <a:endParaRPr lang="en-US"/>
          </a:p>
        </p:txBody>
      </p:sp>
    </p:spTree>
    <p:extLst>
      <p:ext uri="{BB962C8B-B14F-4D97-AF65-F5344CB8AC3E}">
        <p14:creationId xmlns:p14="http://schemas.microsoft.com/office/powerpoint/2010/main" val="670497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8FA1645-2731-4B28-A58F-CDCCCA57C9B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endParaRPr lang="en-US"/>
          </a:p>
        </p:txBody>
      </p:sp>
      <p:sp>
        <p:nvSpPr>
          <p:cNvPr id="3" name="Sous-titre 2">
            <a:extLst>
              <a:ext uri="{FF2B5EF4-FFF2-40B4-BE49-F238E27FC236}">
                <a16:creationId xmlns:a16="http://schemas.microsoft.com/office/drawing/2014/main" id="{5B9B6AAF-2789-4708-8E2E-6E5BAABD80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endParaRPr lang="en-US"/>
          </a:p>
        </p:txBody>
      </p:sp>
      <p:sp>
        <p:nvSpPr>
          <p:cNvPr id="4" name="Espace réservé de la date 3">
            <a:extLst>
              <a:ext uri="{FF2B5EF4-FFF2-40B4-BE49-F238E27FC236}">
                <a16:creationId xmlns:a16="http://schemas.microsoft.com/office/drawing/2014/main" id="{BDB2711E-7B2F-49FF-A393-0D8EAAC36A7C}"/>
              </a:ext>
            </a:extLst>
          </p:cNvPr>
          <p:cNvSpPr>
            <a:spLocks noGrp="1"/>
          </p:cNvSpPr>
          <p:nvPr>
            <p:ph type="dt" sz="half" idx="10"/>
          </p:nvPr>
        </p:nvSpPr>
        <p:spPr/>
        <p:txBody>
          <a:bodyPr/>
          <a:lstStyle/>
          <a:p>
            <a:fld id="{1F4489CB-575F-4A92-AF98-F1E533804857}" type="datetimeFigureOut">
              <a:rPr lang="en-US" smtClean="0"/>
              <a:t>3/11/2022</a:t>
            </a:fld>
            <a:endParaRPr lang="en-US"/>
          </a:p>
        </p:txBody>
      </p:sp>
      <p:sp>
        <p:nvSpPr>
          <p:cNvPr id="5" name="Espace réservé du pied de page 4">
            <a:extLst>
              <a:ext uri="{FF2B5EF4-FFF2-40B4-BE49-F238E27FC236}">
                <a16:creationId xmlns:a16="http://schemas.microsoft.com/office/drawing/2014/main" id="{969DDC75-FDB4-43D7-8EEC-75FEA5BDAEB7}"/>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CE9F177E-26F1-4DAD-90A6-6872F04D3893}"/>
              </a:ext>
            </a:extLst>
          </p:cNvPr>
          <p:cNvSpPr>
            <a:spLocks noGrp="1"/>
          </p:cNvSpPr>
          <p:nvPr>
            <p:ph type="sldNum" sz="quarter" idx="12"/>
          </p:nvPr>
        </p:nvSpPr>
        <p:spPr/>
        <p:txBody>
          <a:bodyPr/>
          <a:lstStyle/>
          <a:p>
            <a:fld id="{CBB2B480-92A5-4D32-8B84-1F43A694FE3D}" type="slidenum">
              <a:rPr lang="en-US" smtClean="0"/>
              <a:t>‹N°›</a:t>
            </a:fld>
            <a:endParaRPr lang="en-US"/>
          </a:p>
        </p:txBody>
      </p:sp>
    </p:spTree>
    <p:extLst>
      <p:ext uri="{BB962C8B-B14F-4D97-AF65-F5344CB8AC3E}">
        <p14:creationId xmlns:p14="http://schemas.microsoft.com/office/powerpoint/2010/main" val="2492248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7326CF2-E36E-4CD7-BECB-91AF19D44C0B}"/>
              </a:ext>
            </a:extLst>
          </p:cNvPr>
          <p:cNvSpPr>
            <a:spLocks noGrp="1"/>
          </p:cNvSpPr>
          <p:nvPr>
            <p:ph type="title"/>
          </p:nvPr>
        </p:nvSpPr>
        <p:spPr/>
        <p:txBody>
          <a:bodyPr/>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D2DEAA2B-A4AB-4697-B556-F9FEDF1ECB7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8E946B29-70A8-41AF-8EA3-05CD1C69EE66}"/>
              </a:ext>
            </a:extLst>
          </p:cNvPr>
          <p:cNvSpPr>
            <a:spLocks noGrp="1"/>
          </p:cNvSpPr>
          <p:nvPr>
            <p:ph type="dt" sz="half" idx="10"/>
          </p:nvPr>
        </p:nvSpPr>
        <p:spPr/>
        <p:txBody>
          <a:bodyPr/>
          <a:lstStyle/>
          <a:p>
            <a:fld id="{1F4489CB-575F-4A92-AF98-F1E533804857}" type="datetimeFigureOut">
              <a:rPr lang="en-US" smtClean="0"/>
              <a:t>3/11/2022</a:t>
            </a:fld>
            <a:endParaRPr lang="en-US"/>
          </a:p>
        </p:txBody>
      </p:sp>
      <p:sp>
        <p:nvSpPr>
          <p:cNvPr id="5" name="Espace réservé du pied de page 4">
            <a:extLst>
              <a:ext uri="{FF2B5EF4-FFF2-40B4-BE49-F238E27FC236}">
                <a16:creationId xmlns:a16="http://schemas.microsoft.com/office/drawing/2014/main" id="{020154BE-B6FA-4CF9-9310-ECADC9A19F44}"/>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6D82FF50-0519-4F4D-A722-CDE6B14D8B86}"/>
              </a:ext>
            </a:extLst>
          </p:cNvPr>
          <p:cNvSpPr>
            <a:spLocks noGrp="1"/>
          </p:cNvSpPr>
          <p:nvPr>
            <p:ph type="sldNum" sz="quarter" idx="12"/>
          </p:nvPr>
        </p:nvSpPr>
        <p:spPr/>
        <p:txBody>
          <a:bodyPr/>
          <a:lstStyle/>
          <a:p>
            <a:fld id="{CBB2B480-92A5-4D32-8B84-1F43A694FE3D}" type="slidenum">
              <a:rPr lang="en-US" smtClean="0"/>
              <a:t>‹N°›</a:t>
            </a:fld>
            <a:endParaRPr lang="en-US"/>
          </a:p>
        </p:txBody>
      </p:sp>
    </p:spTree>
    <p:extLst>
      <p:ext uri="{BB962C8B-B14F-4D97-AF65-F5344CB8AC3E}">
        <p14:creationId xmlns:p14="http://schemas.microsoft.com/office/powerpoint/2010/main" val="28061108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DDB140B-699D-494A-BA2C-B4C2A0A8BA2D}"/>
              </a:ext>
            </a:extLst>
          </p:cNvPr>
          <p:cNvSpPr>
            <a:spLocks noGrp="1"/>
          </p:cNvSpPr>
          <p:nvPr>
            <p:ph type="title" orient="vert"/>
          </p:nvPr>
        </p:nvSpPr>
        <p:spPr>
          <a:xfrm>
            <a:off x="8724900" y="365125"/>
            <a:ext cx="2628900" cy="5811838"/>
          </a:xfrm>
        </p:spPr>
        <p:txBody>
          <a:bodyPr vert="eaVert"/>
          <a:lstStyle/>
          <a:p>
            <a:r>
              <a:rPr lang="fr-FR"/>
              <a:t>Modifiez le style du titre</a:t>
            </a:r>
            <a:endParaRPr lang="en-US"/>
          </a:p>
        </p:txBody>
      </p:sp>
      <p:sp>
        <p:nvSpPr>
          <p:cNvPr id="3" name="Espace réservé du texte vertical 2">
            <a:extLst>
              <a:ext uri="{FF2B5EF4-FFF2-40B4-BE49-F238E27FC236}">
                <a16:creationId xmlns:a16="http://schemas.microsoft.com/office/drawing/2014/main" id="{B1E6F7E1-1EF5-42CA-B202-EEE728064B18}"/>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D9D433C5-F6BB-429B-8137-AD0293C361EA}"/>
              </a:ext>
            </a:extLst>
          </p:cNvPr>
          <p:cNvSpPr>
            <a:spLocks noGrp="1"/>
          </p:cNvSpPr>
          <p:nvPr>
            <p:ph type="dt" sz="half" idx="10"/>
          </p:nvPr>
        </p:nvSpPr>
        <p:spPr/>
        <p:txBody>
          <a:bodyPr/>
          <a:lstStyle/>
          <a:p>
            <a:fld id="{1F4489CB-575F-4A92-AF98-F1E533804857}" type="datetimeFigureOut">
              <a:rPr lang="en-US" smtClean="0"/>
              <a:t>3/11/2022</a:t>
            </a:fld>
            <a:endParaRPr lang="en-US"/>
          </a:p>
        </p:txBody>
      </p:sp>
      <p:sp>
        <p:nvSpPr>
          <p:cNvPr id="5" name="Espace réservé du pied de page 4">
            <a:extLst>
              <a:ext uri="{FF2B5EF4-FFF2-40B4-BE49-F238E27FC236}">
                <a16:creationId xmlns:a16="http://schemas.microsoft.com/office/drawing/2014/main" id="{06F50553-7640-431F-B4A9-BA27472531C3}"/>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61A267C7-A38E-4EBB-9ADD-045C601B749C}"/>
              </a:ext>
            </a:extLst>
          </p:cNvPr>
          <p:cNvSpPr>
            <a:spLocks noGrp="1"/>
          </p:cNvSpPr>
          <p:nvPr>
            <p:ph type="sldNum" sz="quarter" idx="12"/>
          </p:nvPr>
        </p:nvSpPr>
        <p:spPr/>
        <p:txBody>
          <a:bodyPr/>
          <a:lstStyle/>
          <a:p>
            <a:fld id="{CBB2B480-92A5-4D32-8B84-1F43A694FE3D}" type="slidenum">
              <a:rPr lang="en-US" smtClean="0"/>
              <a:t>‹N°›</a:t>
            </a:fld>
            <a:endParaRPr lang="en-US"/>
          </a:p>
        </p:txBody>
      </p:sp>
    </p:spTree>
    <p:extLst>
      <p:ext uri="{BB962C8B-B14F-4D97-AF65-F5344CB8AC3E}">
        <p14:creationId xmlns:p14="http://schemas.microsoft.com/office/powerpoint/2010/main" val="36672018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DD0F1D-F944-45DE-9328-CD6E2AFE9EBA}"/>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40A4A4FB-9AB1-4659-9228-21A806C11FD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3CE6201A-412B-403E-9E41-6F7494B43BFE}"/>
              </a:ext>
            </a:extLst>
          </p:cNvPr>
          <p:cNvSpPr>
            <a:spLocks noGrp="1"/>
          </p:cNvSpPr>
          <p:nvPr>
            <p:ph type="dt" sz="half" idx="10"/>
          </p:nvPr>
        </p:nvSpPr>
        <p:spPr/>
        <p:txBody>
          <a:bodyPr/>
          <a:lstStyle/>
          <a:p>
            <a:fld id="{1F4489CB-575F-4A92-AF98-F1E533804857}" type="datetimeFigureOut">
              <a:rPr lang="en-US" smtClean="0"/>
              <a:t>3/11/2022</a:t>
            </a:fld>
            <a:endParaRPr lang="en-US"/>
          </a:p>
        </p:txBody>
      </p:sp>
      <p:sp>
        <p:nvSpPr>
          <p:cNvPr id="5" name="Espace réservé du pied de page 4">
            <a:extLst>
              <a:ext uri="{FF2B5EF4-FFF2-40B4-BE49-F238E27FC236}">
                <a16:creationId xmlns:a16="http://schemas.microsoft.com/office/drawing/2014/main" id="{3A039605-3B6B-4D44-8DF0-046BFA1C6DE7}"/>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ED10E53E-7B33-470C-AFB4-2389B86D8EA8}"/>
              </a:ext>
            </a:extLst>
          </p:cNvPr>
          <p:cNvSpPr>
            <a:spLocks noGrp="1"/>
          </p:cNvSpPr>
          <p:nvPr>
            <p:ph type="sldNum" sz="quarter" idx="12"/>
          </p:nvPr>
        </p:nvSpPr>
        <p:spPr/>
        <p:txBody>
          <a:bodyPr/>
          <a:lstStyle/>
          <a:p>
            <a:fld id="{CBB2B480-92A5-4D32-8B84-1F43A694FE3D}" type="slidenum">
              <a:rPr lang="en-US" smtClean="0"/>
              <a:t>‹N°›</a:t>
            </a:fld>
            <a:endParaRPr lang="en-US"/>
          </a:p>
        </p:txBody>
      </p:sp>
    </p:spTree>
    <p:extLst>
      <p:ext uri="{BB962C8B-B14F-4D97-AF65-F5344CB8AC3E}">
        <p14:creationId xmlns:p14="http://schemas.microsoft.com/office/powerpoint/2010/main" val="2670124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C2591B7-4DBF-426C-AEB8-5C5D8FA6417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endParaRPr lang="en-US"/>
          </a:p>
        </p:txBody>
      </p:sp>
      <p:sp>
        <p:nvSpPr>
          <p:cNvPr id="3" name="Espace réservé du texte 2">
            <a:extLst>
              <a:ext uri="{FF2B5EF4-FFF2-40B4-BE49-F238E27FC236}">
                <a16:creationId xmlns:a16="http://schemas.microsoft.com/office/drawing/2014/main" id="{575FF728-4ECE-46EC-9025-152F699C26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70CB3A15-2ACB-45A5-BF8F-6B569F5B540C}"/>
              </a:ext>
            </a:extLst>
          </p:cNvPr>
          <p:cNvSpPr>
            <a:spLocks noGrp="1"/>
          </p:cNvSpPr>
          <p:nvPr>
            <p:ph type="dt" sz="half" idx="10"/>
          </p:nvPr>
        </p:nvSpPr>
        <p:spPr/>
        <p:txBody>
          <a:bodyPr/>
          <a:lstStyle/>
          <a:p>
            <a:fld id="{1F4489CB-575F-4A92-AF98-F1E533804857}" type="datetimeFigureOut">
              <a:rPr lang="en-US" smtClean="0"/>
              <a:t>3/11/2022</a:t>
            </a:fld>
            <a:endParaRPr lang="en-US"/>
          </a:p>
        </p:txBody>
      </p:sp>
      <p:sp>
        <p:nvSpPr>
          <p:cNvPr id="5" name="Espace réservé du pied de page 4">
            <a:extLst>
              <a:ext uri="{FF2B5EF4-FFF2-40B4-BE49-F238E27FC236}">
                <a16:creationId xmlns:a16="http://schemas.microsoft.com/office/drawing/2014/main" id="{BAF91FCD-C5AC-4018-A6D2-A793B739B134}"/>
              </a:ext>
            </a:extLst>
          </p:cNvPr>
          <p:cNvSpPr>
            <a:spLocks noGrp="1"/>
          </p:cNvSpPr>
          <p:nvPr>
            <p:ph type="ftr" sz="quarter" idx="11"/>
          </p:nvPr>
        </p:nvSpPr>
        <p:spPr/>
        <p:txBody>
          <a:bodyPr/>
          <a:lstStyle/>
          <a:p>
            <a:endParaRPr lang="en-US"/>
          </a:p>
        </p:txBody>
      </p:sp>
      <p:sp>
        <p:nvSpPr>
          <p:cNvPr id="6" name="Espace réservé du numéro de diapositive 5">
            <a:extLst>
              <a:ext uri="{FF2B5EF4-FFF2-40B4-BE49-F238E27FC236}">
                <a16:creationId xmlns:a16="http://schemas.microsoft.com/office/drawing/2014/main" id="{A03DCE1C-C102-4BFE-999B-66A67CD79D70}"/>
              </a:ext>
            </a:extLst>
          </p:cNvPr>
          <p:cNvSpPr>
            <a:spLocks noGrp="1"/>
          </p:cNvSpPr>
          <p:nvPr>
            <p:ph type="sldNum" sz="quarter" idx="12"/>
          </p:nvPr>
        </p:nvSpPr>
        <p:spPr/>
        <p:txBody>
          <a:bodyPr/>
          <a:lstStyle/>
          <a:p>
            <a:fld id="{CBB2B480-92A5-4D32-8B84-1F43A694FE3D}" type="slidenum">
              <a:rPr lang="en-US" smtClean="0"/>
              <a:t>‹N°›</a:t>
            </a:fld>
            <a:endParaRPr lang="en-US"/>
          </a:p>
        </p:txBody>
      </p:sp>
    </p:spTree>
    <p:extLst>
      <p:ext uri="{BB962C8B-B14F-4D97-AF65-F5344CB8AC3E}">
        <p14:creationId xmlns:p14="http://schemas.microsoft.com/office/powerpoint/2010/main" val="3462465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598C30-B68B-413B-9E88-01A72D2371F1}"/>
              </a:ext>
            </a:extLst>
          </p:cNvPr>
          <p:cNvSpPr>
            <a:spLocks noGrp="1"/>
          </p:cNvSpPr>
          <p:nvPr>
            <p:ph type="title"/>
          </p:nvPr>
        </p:nvSpPr>
        <p:spPr/>
        <p:txBody>
          <a:bodyPr/>
          <a:lstStyle/>
          <a:p>
            <a:r>
              <a:rPr lang="fr-FR"/>
              <a:t>Modifiez le style du titre</a:t>
            </a:r>
            <a:endParaRPr lang="en-US"/>
          </a:p>
        </p:txBody>
      </p:sp>
      <p:sp>
        <p:nvSpPr>
          <p:cNvPr id="3" name="Espace réservé du contenu 2">
            <a:extLst>
              <a:ext uri="{FF2B5EF4-FFF2-40B4-BE49-F238E27FC236}">
                <a16:creationId xmlns:a16="http://schemas.microsoft.com/office/drawing/2014/main" id="{BFBDC960-C422-4483-9FEE-98B02D1E93BB}"/>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contenu 3">
            <a:extLst>
              <a:ext uri="{FF2B5EF4-FFF2-40B4-BE49-F238E27FC236}">
                <a16:creationId xmlns:a16="http://schemas.microsoft.com/office/drawing/2014/main" id="{98FA09D0-0D26-44C3-B3D6-F54C2C08D2BC}"/>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e la date 4">
            <a:extLst>
              <a:ext uri="{FF2B5EF4-FFF2-40B4-BE49-F238E27FC236}">
                <a16:creationId xmlns:a16="http://schemas.microsoft.com/office/drawing/2014/main" id="{C2ECAAED-09AF-4B71-BAFD-30AB0750F791}"/>
              </a:ext>
            </a:extLst>
          </p:cNvPr>
          <p:cNvSpPr>
            <a:spLocks noGrp="1"/>
          </p:cNvSpPr>
          <p:nvPr>
            <p:ph type="dt" sz="half" idx="10"/>
          </p:nvPr>
        </p:nvSpPr>
        <p:spPr/>
        <p:txBody>
          <a:bodyPr/>
          <a:lstStyle/>
          <a:p>
            <a:fld id="{1F4489CB-575F-4A92-AF98-F1E533804857}" type="datetimeFigureOut">
              <a:rPr lang="en-US" smtClean="0"/>
              <a:t>3/11/2022</a:t>
            </a:fld>
            <a:endParaRPr lang="en-US"/>
          </a:p>
        </p:txBody>
      </p:sp>
      <p:sp>
        <p:nvSpPr>
          <p:cNvPr id="6" name="Espace réservé du pied de page 5">
            <a:extLst>
              <a:ext uri="{FF2B5EF4-FFF2-40B4-BE49-F238E27FC236}">
                <a16:creationId xmlns:a16="http://schemas.microsoft.com/office/drawing/2014/main" id="{FEB96EC2-3787-4D46-9703-4759854653FF}"/>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20BDE2BD-4B7E-44C2-A2A8-9B600D61A340}"/>
              </a:ext>
            </a:extLst>
          </p:cNvPr>
          <p:cNvSpPr>
            <a:spLocks noGrp="1"/>
          </p:cNvSpPr>
          <p:nvPr>
            <p:ph type="sldNum" sz="quarter" idx="12"/>
          </p:nvPr>
        </p:nvSpPr>
        <p:spPr/>
        <p:txBody>
          <a:bodyPr/>
          <a:lstStyle/>
          <a:p>
            <a:fld id="{CBB2B480-92A5-4D32-8B84-1F43A694FE3D}" type="slidenum">
              <a:rPr lang="en-US" smtClean="0"/>
              <a:t>‹N°›</a:t>
            </a:fld>
            <a:endParaRPr lang="en-US"/>
          </a:p>
        </p:txBody>
      </p:sp>
    </p:spTree>
    <p:extLst>
      <p:ext uri="{BB962C8B-B14F-4D97-AF65-F5344CB8AC3E}">
        <p14:creationId xmlns:p14="http://schemas.microsoft.com/office/powerpoint/2010/main" val="13280220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491CB0-3CD2-41EA-B626-CB52EEE8764B}"/>
              </a:ext>
            </a:extLst>
          </p:cNvPr>
          <p:cNvSpPr>
            <a:spLocks noGrp="1"/>
          </p:cNvSpPr>
          <p:nvPr>
            <p:ph type="title"/>
          </p:nvPr>
        </p:nvSpPr>
        <p:spPr>
          <a:xfrm>
            <a:off x="839788" y="365125"/>
            <a:ext cx="10515600" cy="1325563"/>
          </a:xfrm>
        </p:spPr>
        <p:txBody>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A8A0CA44-C90D-4476-A2A9-7FFA131F29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084B41C8-7AEC-4F47-A44A-792525C567D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5" name="Espace réservé du texte 4">
            <a:extLst>
              <a:ext uri="{FF2B5EF4-FFF2-40B4-BE49-F238E27FC236}">
                <a16:creationId xmlns:a16="http://schemas.microsoft.com/office/drawing/2014/main" id="{C6FA8BB9-A4D6-4AA9-BA35-22B67C5547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AC9FBBE-D052-418F-9EC9-C1B588DF1E4A}"/>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7" name="Espace réservé de la date 6">
            <a:extLst>
              <a:ext uri="{FF2B5EF4-FFF2-40B4-BE49-F238E27FC236}">
                <a16:creationId xmlns:a16="http://schemas.microsoft.com/office/drawing/2014/main" id="{57743860-C770-470D-8898-AFDF9B6A5404}"/>
              </a:ext>
            </a:extLst>
          </p:cNvPr>
          <p:cNvSpPr>
            <a:spLocks noGrp="1"/>
          </p:cNvSpPr>
          <p:nvPr>
            <p:ph type="dt" sz="half" idx="10"/>
          </p:nvPr>
        </p:nvSpPr>
        <p:spPr/>
        <p:txBody>
          <a:bodyPr/>
          <a:lstStyle/>
          <a:p>
            <a:fld id="{1F4489CB-575F-4A92-AF98-F1E533804857}" type="datetimeFigureOut">
              <a:rPr lang="en-US" smtClean="0"/>
              <a:t>3/11/2022</a:t>
            </a:fld>
            <a:endParaRPr lang="en-US"/>
          </a:p>
        </p:txBody>
      </p:sp>
      <p:sp>
        <p:nvSpPr>
          <p:cNvPr id="8" name="Espace réservé du pied de page 7">
            <a:extLst>
              <a:ext uri="{FF2B5EF4-FFF2-40B4-BE49-F238E27FC236}">
                <a16:creationId xmlns:a16="http://schemas.microsoft.com/office/drawing/2014/main" id="{3CC51A47-CDE5-4D31-9453-B07A94FB584B}"/>
              </a:ext>
            </a:extLst>
          </p:cNvPr>
          <p:cNvSpPr>
            <a:spLocks noGrp="1"/>
          </p:cNvSpPr>
          <p:nvPr>
            <p:ph type="ftr" sz="quarter" idx="11"/>
          </p:nvPr>
        </p:nvSpPr>
        <p:spPr/>
        <p:txBody>
          <a:bodyPr/>
          <a:lstStyle/>
          <a:p>
            <a:endParaRPr lang="en-US"/>
          </a:p>
        </p:txBody>
      </p:sp>
      <p:sp>
        <p:nvSpPr>
          <p:cNvPr id="9" name="Espace réservé du numéro de diapositive 8">
            <a:extLst>
              <a:ext uri="{FF2B5EF4-FFF2-40B4-BE49-F238E27FC236}">
                <a16:creationId xmlns:a16="http://schemas.microsoft.com/office/drawing/2014/main" id="{E07F38A3-BA76-4D3A-90CC-76B2D8E625DF}"/>
              </a:ext>
            </a:extLst>
          </p:cNvPr>
          <p:cNvSpPr>
            <a:spLocks noGrp="1"/>
          </p:cNvSpPr>
          <p:nvPr>
            <p:ph type="sldNum" sz="quarter" idx="12"/>
          </p:nvPr>
        </p:nvSpPr>
        <p:spPr/>
        <p:txBody>
          <a:bodyPr/>
          <a:lstStyle/>
          <a:p>
            <a:fld id="{CBB2B480-92A5-4D32-8B84-1F43A694FE3D}" type="slidenum">
              <a:rPr lang="en-US" smtClean="0"/>
              <a:t>‹N°›</a:t>
            </a:fld>
            <a:endParaRPr lang="en-US"/>
          </a:p>
        </p:txBody>
      </p:sp>
    </p:spTree>
    <p:extLst>
      <p:ext uri="{BB962C8B-B14F-4D97-AF65-F5344CB8AC3E}">
        <p14:creationId xmlns:p14="http://schemas.microsoft.com/office/powerpoint/2010/main" val="834750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B49080-061E-4E9E-A786-709B0AE68C10}"/>
              </a:ext>
            </a:extLst>
          </p:cNvPr>
          <p:cNvSpPr>
            <a:spLocks noGrp="1"/>
          </p:cNvSpPr>
          <p:nvPr>
            <p:ph type="title"/>
          </p:nvPr>
        </p:nvSpPr>
        <p:spPr/>
        <p:txBody>
          <a:bodyPr/>
          <a:lstStyle/>
          <a:p>
            <a:r>
              <a:rPr lang="fr-FR"/>
              <a:t>Modifiez le style du titre</a:t>
            </a:r>
            <a:endParaRPr lang="en-US"/>
          </a:p>
        </p:txBody>
      </p:sp>
      <p:sp>
        <p:nvSpPr>
          <p:cNvPr id="3" name="Espace réservé de la date 2">
            <a:extLst>
              <a:ext uri="{FF2B5EF4-FFF2-40B4-BE49-F238E27FC236}">
                <a16:creationId xmlns:a16="http://schemas.microsoft.com/office/drawing/2014/main" id="{A08D3FAD-32BA-43E0-8D29-74F056997D7A}"/>
              </a:ext>
            </a:extLst>
          </p:cNvPr>
          <p:cNvSpPr>
            <a:spLocks noGrp="1"/>
          </p:cNvSpPr>
          <p:nvPr>
            <p:ph type="dt" sz="half" idx="10"/>
          </p:nvPr>
        </p:nvSpPr>
        <p:spPr/>
        <p:txBody>
          <a:bodyPr/>
          <a:lstStyle/>
          <a:p>
            <a:fld id="{1F4489CB-575F-4A92-AF98-F1E533804857}" type="datetimeFigureOut">
              <a:rPr lang="en-US" smtClean="0"/>
              <a:t>3/11/2022</a:t>
            </a:fld>
            <a:endParaRPr lang="en-US"/>
          </a:p>
        </p:txBody>
      </p:sp>
      <p:sp>
        <p:nvSpPr>
          <p:cNvPr id="4" name="Espace réservé du pied de page 3">
            <a:extLst>
              <a:ext uri="{FF2B5EF4-FFF2-40B4-BE49-F238E27FC236}">
                <a16:creationId xmlns:a16="http://schemas.microsoft.com/office/drawing/2014/main" id="{DC3CCBF0-16FD-4F0A-9486-18E05A23A1C3}"/>
              </a:ext>
            </a:extLst>
          </p:cNvPr>
          <p:cNvSpPr>
            <a:spLocks noGrp="1"/>
          </p:cNvSpPr>
          <p:nvPr>
            <p:ph type="ftr" sz="quarter" idx="11"/>
          </p:nvPr>
        </p:nvSpPr>
        <p:spPr/>
        <p:txBody>
          <a:bodyPr/>
          <a:lstStyle/>
          <a:p>
            <a:endParaRPr lang="en-US"/>
          </a:p>
        </p:txBody>
      </p:sp>
      <p:sp>
        <p:nvSpPr>
          <p:cNvPr id="5" name="Espace réservé du numéro de diapositive 4">
            <a:extLst>
              <a:ext uri="{FF2B5EF4-FFF2-40B4-BE49-F238E27FC236}">
                <a16:creationId xmlns:a16="http://schemas.microsoft.com/office/drawing/2014/main" id="{40A06F2C-3055-4DE0-8A53-72CAEFFEC56F}"/>
              </a:ext>
            </a:extLst>
          </p:cNvPr>
          <p:cNvSpPr>
            <a:spLocks noGrp="1"/>
          </p:cNvSpPr>
          <p:nvPr>
            <p:ph type="sldNum" sz="quarter" idx="12"/>
          </p:nvPr>
        </p:nvSpPr>
        <p:spPr/>
        <p:txBody>
          <a:bodyPr/>
          <a:lstStyle/>
          <a:p>
            <a:fld id="{CBB2B480-92A5-4D32-8B84-1F43A694FE3D}" type="slidenum">
              <a:rPr lang="en-US" smtClean="0"/>
              <a:t>‹N°›</a:t>
            </a:fld>
            <a:endParaRPr lang="en-US"/>
          </a:p>
        </p:txBody>
      </p:sp>
    </p:spTree>
    <p:extLst>
      <p:ext uri="{BB962C8B-B14F-4D97-AF65-F5344CB8AC3E}">
        <p14:creationId xmlns:p14="http://schemas.microsoft.com/office/powerpoint/2010/main" val="2406039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21AB784-DC0F-4185-A194-1B6FDA180801}"/>
              </a:ext>
            </a:extLst>
          </p:cNvPr>
          <p:cNvSpPr>
            <a:spLocks noGrp="1"/>
          </p:cNvSpPr>
          <p:nvPr>
            <p:ph type="dt" sz="half" idx="10"/>
          </p:nvPr>
        </p:nvSpPr>
        <p:spPr/>
        <p:txBody>
          <a:bodyPr/>
          <a:lstStyle/>
          <a:p>
            <a:fld id="{1F4489CB-575F-4A92-AF98-F1E533804857}" type="datetimeFigureOut">
              <a:rPr lang="en-US" smtClean="0"/>
              <a:t>3/11/2022</a:t>
            </a:fld>
            <a:endParaRPr lang="en-US"/>
          </a:p>
        </p:txBody>
      </p:sp>
      <p:sp>
        <p:nvSpPr>
          <p:cNvPr id="3" name="Espace réservé du pied de page 2">
            <a:extLst>
              <a:ext uri="{FF2B5EF4-FFF2-40B4-BE49-F238E27FC236}">
                <a16:creationId xmlns:a16="http://schemas.microsoft.com/office/drawing/2014/main" id="{1FD52D4A-BEBF-4372-B5B5-77C54ADA53C3}"/>
              </a:ext>
            </a:extLst>
          </p:cNvPr>
          <p:cNvSpPr>
            <a:spLocks noGrp="1"/>
          </p:cNvSpPr>
          <p:nvPr>
            <p:ph type="ftr" sz="quarter" idx="11"/>
          </p:nvPr>
        </p:nvSpPr>
        <p:spPr/>
        <p:txBody>
          <a:bodyPr/>
          <a:lstStyle/>
          <a:p>
            <a:endParaRPr lang="en-US"/>
          </a:p>
        </p:txBody>
      </p:sp>
      <p:sp>
        <p:nvSpPr>
          <p:cNvPr id="4" name="Espace réservé du numéro de diapositive 3">
            <a:extLst>
              <a:ext uri="{FF2B5EF4-FFF2-40B4-BE49-F238E27FC236}">
                <a16:creationId xmlns:a16="http://schemas.microsoft.com/office/drawing/2014/main" id="{D77328E8-5F4C-4072-855F-E25EEC79B4E8}"/>
              </a:ext>
            </a:extLst>
          </p:cNvPr>
          <p:cNvSpPr>
            <a:spLocks noGrp="1"/>
          </p:cNvSpPr>
          <p:nvPr>
            <p:ph type="sldNum" sz="quarter" idx="12"/>
          </p:nvPr>
        </p:nvSpPr>
        <p:spPr/>
        <p:txBody>
          <a:bodyPr/>
          <a:lstStyle/>
          <a:p>
            <a:fld id="{CBB2B480-92A5-4D32-8B84-1F43A694FE3D}" type="slidenum">
              <a:rPr lang="en-US" smtClean="0"/>
              <a:t>‹N°›</a:t>
            </a:fld>
            <a:endParaRPr lang="en-US"/>
          </a:p>
        </p:txBody>
      </p:sp>
    </p:spTree>
    <p:extLst>
      <p:ext uri="{BB962C8B-B14F-4D97-AF65-F5344CB8AC3E}">
        <p14:creationId xmlns:p14="http://schemas.microsoft.com/office/powerpoint/2010/main" val="1074844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B1446C3-5A25-4F09-BB15-78951358A8F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du contenu 2">
            <a:extLst>
              <a:ext uri="{FF2B5EF4-FFF2-40B4-BE49-F238E27FC236}">
                <a16:creationId xmlns:a16="http://schemas.microsoft.com/office/drawing/2014/main" id="{4B654678-AD9F-4901-BD5B-1825CA03C9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u texte 3">
            <a:extLst>
              <a:ext uri="{FF2B5EF4-FFF2-40B4-BE49-F238E27FC236}">
                <a16:creationId xmlns:a16="http://schemas.microsoft.com/office/drawing/2014/main" id="{D3D82849-9F4A-47AC-B375-579D21B7A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9F0FA56F-E78D-45C3-AAF8-CA1421CB89A2}"/>
              </a:ext>
            </a:extLst>
          </p:cNvPr>
          <p:cNvSpPr>
            <a:spLocks noGrp="1"/>
          </p:cNvSpPr>
          <p:nvPr>
            <p:ph type="dt" sz="half" idx="10"/>
          </p:nvPr>
        </p:nvSpPr>
        <p:spPr/>
        <p:txBody>
          <a:bodyPr/>
          <a:lstStyle/>
          <a:p>
            <a:fld id="{1F4489CB-575F-4A92-AF98-F1E533804857}" type="datetimeFigureOut">
              <a:rPr lang="en-US" smtClean="0"/>
              <a:t>3/11/2022</a:t>
            </a:fld>
            <a:endParaRPr lang="en-US"/>
          </a:p>
        </p:txBody>
      </p:sp>
      <p:sp>
        <p:nvSpPr>
          <p:cNvPr id="6" name="Espace réservé du pied de page 5">
            <a:extLst>
              <a:ext uri="{FF2B5EF4-FFF2-40B4-BE49-F238E27FC236}">
                <a16:creationId xmlns:a16="http://schemas.microsoft.com/office/drawing/2014/main" id="{2BFBC757-A2A8-46C0-A6FE-A7DDC3173622}"/>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F97EF71F-8BEA-44AF-898C-4BC3FCD365DD}"/>
              </a:ext>
            </a:extLst>
          </p:cNvPr>
          <p:cNvSpPr>
            <a:spLocks noGrp="1"/>
          </p:cNvSpPr>
          <p:nvPr>
            <p:ph type="sldNum" sz="quarter" idx="12"/>
          </p:nvPr>
        </p:nvSpPr>
        <p:spPr/>
        <p:txBody>
          <a:bodyPr/>
          <a:lstStyle/>
          <a:p>
            <a:fld id="{CBB2B480-92A5-4D32-8B84-1F43A694FE3D}" type="slidenum">
              <a:rPr lang="en-US" smtClean="0"/>
              <a:t>‹N°›</a:t>
            </a:fld>
            <a:endParaRPr lang="en-US"/>
          </a:p>
        </p:txBody>
      </p:sp>
    </p:spTree>
    <p:extLst>
      <p:ext uri="{BB962C8B-B14F-4D97-AF65-F5344CB8AC3E}">
        <p14:creationId xmlns:p14="http://schemas.microsoft.com/office/powerpoint/2010/main" val="329799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953C90-0C35-4C81-BE41-C13948DAAF83}"/>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endParaRPr lang="en-US"/>
          </a:p>
        </p:txBody>
      </p:sp>
      <p:sp>
        <p:nvSpPr>
          <p:cNvPr id="3" name="Espace réservé pour une image  2">
            <a:extLst>
              <a:ext uri="{FF2B5EF4-FFF2-40B4-BE49-F238E27FC236}">
                <a16:creationId xmlns:a16="http://schemas.microsoft.com/office/drawing/2014/main" id="{E80E7946-780D-4A0A-8A2E-D088C8ABE0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ce réservé du texte 3">
            <a:extLst>
              <a:ext uri="{FF2B5EF4-FFF2-40B4-BE49-F238E27FC236}">
                <a16:creationId xmlns:a16="http://schemas.microsoft.com/office/drawing/2014/main" id="{81BF3F12-F4C8-4069-977F-35AE61EA30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E0178E31-D403-4208-B023-A1CE14BEF3D2}"/>
              </a:ext>
            </a:extLst>
          </p:cNvPr>
          <p:cNvSpPr>
            <a:spLocks noGrp="1"/>
          </p:cNvSpPr>
          <p:nvPr>
            <p:ph type="dt" sz="half" idx="10"/>
          </p:nvPr>
        </p:nvSpPr>
        <p:spPr/>
        <p:txBody>
          <a:bodyPr/>
          <a:lstStyle/>
          <a:p>
            <a:fld id="{1F4489CB-575F-4A92-AF98-F1E533804857}" type="datetimeFigureOut">
              <a:rPr lang="en-US" smtClean="0"/>
              <a:t>3/11/2022</a:t>
            </a:fld>
            <a:endParaRPr lang="en-US"/>
          </a:p>
        </p:txBody>
      </p:sp>
      <p:sp>
        <p:nvSpPr>
          <p:cNvPr id="6" name="Espace réservé du pied de page 5">
            <a:extLst>
              <a:ext uri="{FF2B5EF4-FFF2-40B4-BE49-F238E27FC236}">
                <a16:creationId xmlns:a16="http://schemas.microsoft.com/office/drawing/2014/main" id="{5692953A-507C-4383-8EF6-28FF201FF2AC}"/>
              </a:ext>
            </a:extLst>
          </p:cNvPr>
          <p:cNvSpPr>
            <a:spLocks noGrp="1"/>
          </p:cNvSpPr>
          <p:nvPr>
            <p:ph type="ftr" sz="quarter" idx="11"/>
          </p:nvPr>
        </p:nvSpPr>
        <p:spPr/>
        <p:txBody>
          <a:bodyPr/>
          <a:lstStyle/>
          <a:p>
            <a:endParaRPr lang="en-US"/>
          </a:p>
        </p:txBody>
      </p:sp>
      <p:sp>
        <p:nvSpPr>
          <p:cNvPr id="7" name="Espace réservé du numéro de diapositive 6">
            <a:extLst>
              <a:ext uri="{FF2B5EF4-FFF2-40B4-BE49-F238E27FC236}">
                <a16:creationId xmlns:a16="http://schemas.microsoft.com/office/drawing/2014/main" id="{8A274006-37A1-42D5-9477-0D3619D4260A}"/>
              </a:ext>
            </a:extLst>
          </p:cNvPr>
          <p:cNvSpPr>
            <a:spLocks noGrp="1"/>
          </p:cNvSpPr>
          <p:nvPr>
            <p:ph type="sldNum" sz="quarter" idx="12"/>
          </p:nvPr>
        </p:nvSpPr>
        <p:spPr/>
        <p:txBody>
          <a:bodyPr/>
          <a:lstStyle/>
          <a:p>
            <a:fld id="{CBB2B480-92A5-4D32-8B84-1F43A694FE3D}" type="slidenum">
              <a:rPr lang="en-US" smtClean="0"/>
              <a:t>‹N°›</a:t>
            </a:fld>
            <a:endParaRPr lang="en-US"/>
          </a:p>
        </p:txBody>
      </p:sp>
    </p:spTree>
    <p:extLst>
      <p:ext uri="{BB962C8B-B14F-4D97-AF65-F5344CB8AC3E}">
        <p14:creationId xmlns:p14="http://schemas.microsoft.com/office/powerpoint/2010/main" val="3733656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C05C66F4-E003-4385-B1A3-9BA40AD5E5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endParaRPr lang="en-US"/>
          </a:p>
        </p:txBody>
      </p:sp>
      <p:sp>
        <p:nvSpPr>
          <p:cNvPr id="3" name="Espace réservé du texte 2">
            <a:extLst>
              <a:ext uri="{FF2B5EF4-FFF2-40B4-BE49-F238E27FC236}">
                <a16:creationId xmlns:a16="http://schemas.microsoft.com/office/drawing/2014/main" id="{160F74CE-2E34-4305-A186-0E5058D193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Espace réservé de la date 3">
            <a:extLst>
              <a:ext uri="{FF2B5EF4-FFF2-40B4-BE49-F238E27FC236}">
                <a16:creationId xmlns:a16="http://schemas.microsoft.com/office/drawing/2014/main" id="{03912C79-E9C7-4671-904B-52D14CABD8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F4489CB-575F-4A92-AF98-F1E533804857}" type="datetimeFigureOut">
              <a:rPr lang="en-US" smtClean="0"/>
              <a:t>3/11/2022</a:t>
            </a:fld>
            <a:endParaRPr lang="en-US"/>
          </a:p>
        </p:txBody>
      </p:sp>
      <p:sp>
        <p:nvSpPr>
          <p:cNvPr id="5" name="Espace réservé du pied de page 4">
            <a:extLst>
              <a:ext uri="{FF2B5EF4-FFF2-40B4-BE49-F238E27FC236}">
                <a16:creationId xmlns:a16="http://schemas.microsoft.com/office/drawing/2014/main" id="{40E3981B-86BA-4E5E-8290-3E3E855AD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ce réservé du numéro de diapositive 5">
            <a:extLst>
              <a:ext uri="{FF2B5EF4-FFF2-40B4-BE49-F238E27FC236}">
                <a16:creationId xmlns:a16="http://schemas.microsoft.com/office/drawing/2014/main" id="{3579A71C-C0BB-4969-A483-235BF1CA0EF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2B480-92A5-4D32-8B84-1F43A694FE3D}" type="slidenum">
              <a:rPr lang="en-US" smtClean="0"/>
              <a:t>‹N°›</a:t>
            </a:fld>
            <a:endParaRPr lang="en-US"/>
          </a:p>
        </p:txBody>
      </p:sp>
    </p:spTree>
    <p:extLst>
      <p:ext uri="{BB962C8B-B14F-4D97-AF65-F5344CB8AC3E}">
        <p14:creationId xmlns:p14="http://schemas.microsoft.com/office/powerpoint/2010/main" val="2832192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igm.univ-mlv.fr/~dr/XPOSE2001/stl/Conteneurs.htm#2" TargetMode="External"/><Relationship Id="rId2" Type="http://schemas.openxmlformats.org/officeDocument/2006/relationships/hyperlink" Target="http://igm.univ-mlv.fr/~dr/XPOSE2001/stl/Conteneurs.htm#1" TargetMode="External"/><Relationship Id="rId1" Type="http://schemas.openxmlformats.org/officeDocument/2006/relationships/slideLayout" Target="../slideLayouts/slideLayout2.xml"/><Relationship Id="rId5" Type="http://schemas.openxmlformats.org/officeDocument/2006/relationships/image" Target="../media/image2.gif"/><Relationship Id="rId4" Type="http://schemas.openxmlformats.org/officeDocument/2006/relationships/hyperlink" Target="http://igm.univ-mlv.fr/~dr/XPOSE2001/stl/Conteneurs.htm#3"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B5A937-AEA9-46C3-AC45-B894818109C6}"/>
              </a:ext>
            </a:extLst>
          </p:cNvPr>
          <p:cNvSpPr>
            <a:spLocks noGrp="1"/>
          </p:cNvSpPr>
          <p:nvPr>
            <p:ph type="ctrTitle"/>
          </p:nvPr>
        </p:nvSpPr>
        <p:spPr/>
        <p:txBody>
          <a:bodyPr/>
          <a:lstStyle/>
          <a:p>
            <a:r>
              <a:rPr lang="fr-FR" dirty="0"/>
              <a:t>Introduction STL	</a:t>
            </a:r>
            <a:endParaRPr lang="en-US" dirty="0"/>
          </a:p>
        </p:txBody>
      </p:sp>
      <p:sp>
        <p:nvSpPr>
          <p:cNvPr id="3" name="Sous-titre 2">
            <a:extLst>
              <a:ext uri="{FF2B5EF4-FFF2-40B4-BE49-F238E27FC236}">
                <a16:creationId xmlns:a16="http://schemas.microsoft.com/office/drawing/2014/main" id="{E75322AB-546B-453F-8101-7167F6E5631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298886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94402B8-4F86-403B-A4C3-C21BEAD2E9BE}"/>
              </a:ext>
            </a:extLst>
          </p:cNvPr>
          <p:cNvSpPr>
            <a:spLocks noGrp="1"/>
          </p:cNvSpPr>
          <p:nvPr>
            <p:ph type="title"/>
          </p:nvPr>
        </p:nvSpPr>
        <p:spPr/>
        <p:txBody>
          <a:bodyPr/>
          <a:lstStyle/>
          <a:p>
            <a:r>
              <a:rPr lang="en-US" b="0" i="0" dirty="0">
                <a:solidFill>
                  <a:srgbClr val="212529"/>
                </a:solidFill>
                <a:effectLst/>
                <a:latin typeface="system-ui"/>
              </a:rPr>
              <a:t>TUPLE in STL</a:t>
            </a:r>
            <a:br>
              <a:rPr lang="en-US" b="0" i="0" dirty="0">
                <a:solidFill>
                  <a:srgbClr val="212529"/>
                </a:solidFill>
                <a:effectLst/>
                <a:latin typeface="system-ui"/>
              </a:rPr>
            </a:br>
            <a:endParaRPr lang="en-US" dirty="0"/>
          </a:p>
        </p:txBody>
      </p:sp>
      <p:sp>
        <p:nvSpPr>
          <p:cNvPr id="3" name="Espace réservé du contenu 2">
            <a:extLst>
              <a:ext uri="{FF2B5EF4-FFF2-40B4-BE49-F238E27FC236}">
                <a16:creationId xmlns:a16="http://schemas.microsoft.com/office/drawing/2014/main" id="{EDA0B714-62D8-4100-B367-81F908223E66}"/>
              </a:ext>
            </a:extLst>
          </p:cNvPr>
          <p:cNvSpPr>
            <a:spLocks noGrp="1"/>
          </p:cNvSpPr>
          <p:nvPr>
            <p:ph idx="1"/>
          </p:nvPr>
        </p:nvSpPr>
        <p:spPr/>
        <p:txBody>
          <a:bodyPr/>
          <a:lstStyle/>
          <a:p>
            <a:r>
              <a:rPr lang="fr-FR" dirty="0"/>
              <a:t>tuple et pair sont très similaires dans leur structure. De la même manière que dans pair nous pouvons associer deux objets hétérogènes, dans tuple nous pouvons associer trois objets hétérogènes.</a:t>
            </a:r>
          </a:p>
          <a:p>
            <a:endParaRPr lang="fr-FR" dirty="0"/>
          </a:p>
          <a:p>
            <a:endParaRPr lang="en-US" dirty="0"/>
          </a:p>
        </p:txBody>
      </p:sp>
      <p:sp>
        <p:nvSpPr>
          <p:cNvPr id="4" name="Rectangle 1">
            <a:extLst>
              <a:ext uri="{FF2B5EF4-FFF2-40B4-BE49-F238E27FC236}">
                <a16:creationId xmlns:a16="http://schemas.microsoft.com/office/drawing/2014/main" id="{365FB87C-B8A5-4FC2-81AC-1D463215D374}"/>
              </a:ext>
            </a:extLst>
          </p:cNvPr>
          <p:cNvSpPr>
            <a:spLocks noChangeArrowheads="1"/>
          </p:cNvSpPr>
          <p:nvPr/>
        </p:nvSpPr>
        <p:spPr bwMode="auto">
          <a:xfrm>
            <a:off x="1173706" y="3771199"/>
            <a:ext cx="7820169" cy="1005902"/>
          </a:xfrm>
          <a:prstGeom prst="rect">
            <a:avLst/>
          </a:prstGeom>
          <a:solidFill>
            <a:srgbClr val="1713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creates tuple of three object of type T1, T2 and T3</a:t>
            </a:r>
            <a:r>
              <a:rPr kumimoji="0" lang="en-US" altLang="en-US"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tuple&lt;T1, T2, T3&gt; tuple1;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66366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ADC2682-EDAF-4542-9FFB-4F3CFD5961BC}"/>
              </a:ext>
            </a:extLst>
          </p:cNvPr>
          <p:cNvSpPr>
            <a:spLocks noGrp="1"/>
          </p:cNvSpPr>
          <p:nvPr>
            <p:ph idx="1"/>
          </p:nvPr>
        </p:nvSpPr>
        <p:spPr>
          <a:xfrm>
            <a:off x="838200" y="232012"/>
            <a:ext cx="10515600" cy="5944951"/>
          </a:xfrm>
        </p:spPr>
        <p:txBody>
          <a:bodyPr/>
          <a:lstStyle/>
          <a:p>
            <a:pPr marL="0" indent="0">
              <a:buNone/>
            </a:pPr>
            <a:r>
              <a:rPr lang="fr-FR" dirty="0"/>
              <a:t>Quelques fonctions couramment utilisées</a:t>
            </a:r>
          </a:p>
          <a:p>
            <a:r>
              <a:rPr lang="fr-FR" dirty="0"/>
              <a:t>Constructeur : pour construire un nouveau tuple</a:t>
            </a:r>
          </a:p>
          <a:p>
            <a:r>
              <a:rPr lang="fr-FR" dirty="0"/>
              <a:t>Opérateur = : pour attribuer une valeur à un tuple</a:t>
            </a:r>
          </a:p>
          <a:p>
            <a:r>
              <a:rPr lang="fr-FR" dirty="0"/>
              <a:t>swap : pour échanger la valeur de deux tuples</a:t>
            </a:r>
          </a:p>
          <a:p>
            <a:r>
              <a:rPr lang="fr-FR" dirty="0" err="1"/>
              <a:t>make_tuple</a:t>
            </a:r>
            <a:r>
              <a:rPr lang="fr-FR" dirty="0"/>
              <a:t>() : crée et retourne un tuple dont les éléments sont décrits dans la liste des paramètres.</a:t>
            </a:r>
          </a:p>
          <a:p>
            <a:r>
              <a:rPr lang="fr-FR" dirty="0"/>
              <a:t>Operateurs( == , != , &gt; , &lt; , &lt;= , &gt;= ) : compare lexicographiquement deux paires.</a:t>
            </a:r>
          </a:p>
          <a:p>
            <a:r>
              <a:rPr lang="fr-FR" dirty="0" err="1"/>
              <a:t>Tuple_element</a:t>
            </a:r>
            <a:r>
              <a:rPr lang="fr-FR" dirty="0"/>
              <a:t> : retourne le type de l'élément du tuple.</a:t>
            </a:r>
          </a:p>
          <a:p>
            <a:r>
              <a:rPr lang="fr-FR" dirty="0"/>
              <a:t>Tie : lie les valeurs d'un tuple à ses références. </a:t>
            </a:r>
            <a:endParaRPr lang="en-US" dirty="0"/>
          </a:p>
        </p:txBody>
      </p:sp>
    </p:spTree>
    <p:extLst>
      <p:ext uri="{BB962C8B-B14F-4D97-AF65-F5344CB8AC3E}">
        <p14:creationId xmlns:p14="http://schemas.microsoft.com/office/powerpoint/2010/main" val="2736073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442053E-99FC-4FC7-B1D4-CE04C9E72703}"/>
              </a:ext>
            </a:extLst>
          </p:cNvPr>
          <p:cNvPicPr>
            <a:picLocks noChangeAspect="1"/>
          </p:cNvPicPr>
          <p:nvPr/>
        </p:nvPicPr>
        <p:blipFill rotWithShape="1">
          <a:blip r:embed="rId2"/>
          <a:srcRect l="17308" t="11469" r="27423" b="12391"/>
          <a:stretch/>
        </p:blipFill>
        <p:spPr>
          <a:xfrm>
            <a:off x="1011301" y="14186"/>
            <a:ext cx="8836083" cy="6843814"/>
          </a:xfrm>
          <a:prstGeom prst="rect">
            <a:avLst/>
          </a:prstGeom>
        </p:spPr>
      </p:pic>
    </p:spTree>
    <p:extLst>
      <p:ext uri="{BB962C8B-B14F-4D97-AF65-F5344CB8AC3E}">
        <p14:creationId xmlns:p14="http://schemas.microsoft.com/office/powerpoint/2010/main" val="49953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4B15B9-38DE-4520-9653-DB38667A3AC6}"/>
              </a:ext>
            </a:extLst>
          </p:cNvPr>
          <p:cNvSpPr>
            <a:spLocks noGrp="1"/>
          </p:cNvSpPr>
          <p:nvPr>
            <p:ph type="title"/>
          </p:nvPr>
        </p:nvSpPr>
        <p:spPr/>
        <p:txBody>
          <a:bodyPr>
            <a:normAutofit fontScale="90000"/>
          </a:bodyPr>
          <a:lstStyle/>
          <a:p>
            <a:r>
              <a:rPr lang="en-US" b="0" i="0" dirty="0">
                <a:solidFill>
                  <a:srgbClr val="212529"/>
                </a:solidFill>
                <a:effectLst/>
                <a:latin typeface="system-ui"/>
              </a:rPr>
              <a:t>ARRAY Container in STL</a:t>
            </a:r>
            <a:br>
              <a:rPr lang="en-US" b="0" i="0" dirty="0">
                <a:solidFill>
                  <a:srgbClr val="212529"/>
                </a:solidFill>
                <a:effectLst/>
                <a:latin typeface="system-ui"/>
              </a:rPr>
            </a:br>
            <a:br>
              <a:rPr lang="en-US" dirty="0"/>
            </a:br>
            <a:endParaRPr lang="en-US" dirty="0"/>
          </a:p>
        </p:txBody>
      </p:sp>
      <p:sp>
        <p:nvSpPr>
          <p:cNvPr id="3" name="Espace réservé du contenu 2">
            <a:extLst>
              <a:ext uri="{FF2B5EF4-FFF2-40B4-BE49-F238E27FC236}">
                <a16:creationId xmlns:a16="http://schemas.microsoft.com/office/drawing/2014/main" id="{B9B34212-5FC4-4008-8244-13CC9375EF1B}"/>
              </a:ext>
            </a:extLst>
          </p:cNvPr>
          <p:cNvSpPr>
            <a:spLocks noGrp="1"/>
          </p:cNvSpPr>
          <p:nvPr>
            <p:ph idx="1"/>
          </p:nvPr>
        </p:nvSpPr>
        <p:spPr/>
        <p:txBody>
          <a:bodyPr/>
          <a:lstStyle/>
          <a:p>
            <a:r>
              <a:rPr lang="fr-FR" b="0" i="0" dirty="0">
                <a:solidFill>
                  <a:srgbClr val="212529"/>
                </a:solidFill>
                <a:effectLst/>
                <a:latin typeface="system-ui"/>
              </a:rPr>
              <a:t>Les tableaux, comme nous le savons tous, sont des collections d'objets homogènes. Le conteneur de tableaux dans STL nous fournit l'implémentation de tableaux statiques, bien qu'il soit rarement utilisé dans la programmation compétitive.</a:t>
            </a:r>
          </a:p>
          <a:p>
            <a:endParaRPr lang="en-US" dirty="0"/>
          </a:p>
        </p:txBody>
      </p:sp>
      <p:sp>
        <p:nvSpPr>
          <p:cNvPr id="4" name="Rectangle 1">
            <a:extLst>
              <a:ext uri="{FF2B5EF4-FFF2-40B4-BE49-F238E27FC236}">
                <a16:creationId xmlns:a16="http://schemas.microsoft.com/office/drawing/2014/main" id="{104AE347-CC35-4899-A26D-08F59A6C4F07}"/>
              </a:ext>
            </a:extLst>
          </p:cNvPr>
          <p:cNvSpPr>
            <a:spLocks noChangeArrowheads="1"/>
          </p:cNvSpPr>
          <p:nvPr/>
        </p:nvSpPr>
        <p:spPr bwMode="auto">
          <a:xfrm>
            <a:off x="1037230" y="3788500"/>
            <a:ext cx="6946710" cy="882792"/>
          </a:xfrm>
          <a:prstGeom prst="rect">
            <a:avLst/>
          </a:prstGeom>
          <a:solidFill>
            <a:srgbClr val="1713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array&lt;</a:t>
            </a:r>
            <a:r>
              <a:rPr kumimoji="0" lang="en-US" altLang="en-US" sz="2000" b="0" i="0" u="none" strike="noStrike" cap="none" normalizeH="0" baseline="0" dirty="0" err="1">
                <a:ln>
                  <a:noFill/>
                </a:ln>
                <a:solidFill>
                  <a:srgbClr val="F8F8F2"/>
                </a:solidFill>
                <a:effectLst/>
                <a:latin typeface="Courier New" panose="02070309020205020404" pitchFamily="49" charset="0"/>
                <a:cs typeface="Courier New" panose="02070309020205020404" pitchFamily="49" charset="0"/>
              </a:rPr>
              <a:t>object_type</a:t>
            </a:r>
            <a:r>
              <a:rPr kumimoji="0" lang="en-US" altLang="en-US" sz="2000"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err="1">
                <a:ln>
                  <a:noFill/>
                </a:ln>
                <a:solidFill>
                  <a:srgbClr val="F8F8F2"/>
                </a:solidFill>
                <a:effectLst/>
                <a:latin typeface="Courier New" panose="02070309020205020404" pitchFamily="49" charset="0"/>
                <a:cs typeface="Courier New" panose="02070309020205020404" pitchFamily="49" charset="0"/>
              </a:rPr>
              <a:t>array_size</a:t>
            </a:r>
            <a:r>
              <a:rPr kumimoji="0" lang="en-US" altLang="en-US" sz="2000"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&gt; </a:t>
            </a:r>
            <a:r>
              <a:rPr kumimoji="0" lang="en-US" altLang="en-US" sz="2000" b="0" i="0" u="none" strike="noStrike" cap="none" normalizeH="0" baseline="0" dirty="0" err="1">
                <a:ln>
                  <a:noFill/>
                </a:ln>
                <a:solidFill>
                  <a:srgbClr val="F8F8F2"/>
                </a:solidFill>
                <a:effectLst/>
                <a:latin typeface="Courier New" panose="02070309020205020404" pitchFamily="49" charset="0"/>
                <a:cs typeface="Courier New" panose="02070309020205020404" pitchFamily="49" charset="0"/>
              </a:rPr>
              <a:t>array_name</a:t>
            </a:r>
            <a:r>
              <a:rPr kumimoji="0" lang="en-US" altLang="en-US" sz="2000"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a:t>
            </a:r>
            <a:r>
              <a:rPr kumimoji="0" lang="en-US" altLang="en-US" sz="2800" b="0" i="0" u="none" strike="noStrike" cap="none" normalizeH="0" baseline="0" dirty="0">
                <a:ln>
                  <a:noFill/>
                </a:ln>
                <a:solidFill>
                  <a:schemeClr val="tx1"/>
                </a:solidFill>
                <a:effectLst/>
              </a:rPr>
              <a:t> </a:t>
            </a:r>
            <a:endParaRPr kumimoji="0" lang="en-US"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3687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a:extLst>
              <a:ext uri="{FF2B5EF4-FFF2-40B4-BE49-F238E27FC236}">
                <a16:creationId xmlns:a16="http://schemas.microsoft.com/office/drawing/2014/main" id="{4CE423A1-D48B-4CC8-B7A3-358F3BFEFA82}"/>
              </a:ext>
            </a:extLst>
          </p:cNvPr>
          <p:cNvSpPr>
            <a:spLocks noChangeArrowheads="1"/>
          </p:cNvSpPr>
          <p:nvPr/>
        </p:nvSpPr>
        <p:spPr bwMode="auto">
          <a:xfrm>
            <a:off x="354843" y="148169"/>
            <a:ext cx="5430974" cy="1498345"/>
          </a:xfrm>
          <a:prstGeom prst="rect">
            <a:avLst/>
          </a:prstGeom>
          <a:solidFill>
            <a:srgbClr val="17133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#include &lt;vector&gt;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 int </a:t>
            </a:r>
            <a:r>
              <a:rPr kumimoji="0" lang="en-US" altLang="en-US" sz="1600" b="0" i="0" u="none" strike="noStrike" cap="none" normalizeH="0" baseline="0" dirty="0">
                <a:ln>
                  <a:noFill/>
                </a:ln>
                <a:solidFill>
                  <a:srgbClr val="66D9EF"/>
                </a:solidFill>
                <a:effectLst/>
                <a:latin typeface="Courier New" panose="02070309020205020404" pitchFamily="49" charset="0"/>
                <a:cs typeface="Courier New" panose="02070309020205020404" pitchFamily="49" charset="0"/>
              </a:rPr>
              <a:t>main</a:t>
            </a:r>
            <a:r>
              <a:rPr kumimoji="0" lang="en-US" altLang="en-US" sz="1600"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 array&lt;int, </a:t>
            </a:r>
            <a:r>
              <a:rPr kumimoji="0" lang="en-US" altLang="en-US" sz="1600" b="0" i="0" u="none" strike="noStrike" cap="none" normalizeH="0" baseline="0" dirty="0">
                <a:ln>
                  <a:noFill/>
                </a:ln>
                <a:solidFill>
                  <a:srgbClr val="F92672"/>
                </a:solidFill>
                <a:effectLst/>
                <a:latin typeface="Courier New" panose="02070309020205020404" pitchFamily="49" charset="0"/>
                <a:cs typeface="Courier New" panose="02070309020205020404" pitchFamily="49" charset="0"/>
              </a:rPr>
              <a:t>4</a:t>
            </a:r>
            <a:r>
              <a:rPr kumimoji="0" lang="en-US" altLang="en-US" sz="1600"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&gt; </a:t>
            </a:r>
            <a:r>
              <a:rPr kumimoji="0" lang="en-US" altLang="en-US" sz="1600" b="0" i="0" u="none" strike="noStrike" cap="none" normalizeH="0" baseline="0" dirty="0" err="1">
                <a:ln>
                  <a:noFill/>
                </a:ln>
                <a:solidFill>
                  <a:srgbClr val="F8F8F2"/>
                </a:solidFill>
                <a:effectLst/>
                <a:latin typeface="Courier New" panose="02070309020205020404" pitchFamily="49" charset="0"/>
                <a:cs typeface="Courier New" panose="02070309020205020404" pitchFamily="49" charset="0"/>
              </a:rPr>
              <a:t>odd_numbers</a:t>
            </a:r>
            <a:r>
              <a:rPr kumimoji="0" lang="en-US" altLang="en-US" sz="1600"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 = { </a:t>
            </a:r>
            <a:r>
              <a:rPr kumimoji="0" lang="en-US" altLang="en-US" sz="1600" b="0" i="0" u="none" strike="noStrike" cap="none" normalizeH="0" baseline="0" dirty="0">
                <a:ln>
                  <a:noFill/>
                </a:ln>
                <a:solidFill>
                  <a:srgbClr val="F92672"/>
                </a:solidFill>
                <a:effectLst/>
                <a:latin typeface="Courier New" panose="02070309020205020404" pitchFamily="49" charset="0"/>
                <a:cs typeface="Courier New" panose="02070309020205020404" pitchFamily="49" charset="0"/>
              </a:rPr>
              <a:t>2</a:t>
            </a:r>
            <a:r>
              <a:rPr kumimoji="0" lang="en-US" altLang="en-US" sz="1600"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F92672"/>
                </a:solidFill>
                <a:effectLst/>
                <a:latin typeface="Courier New" panose="02070309020205020404" pitchFamily="49" charset="0"/>
                <a:cs typeface="Courier New" panose="02070309020205020404" pitchFamily="49" charset="0"/>
              </a:rPr>
              <a:t>4</a:t>
            </a:r>
            <a:r>
              <a:rPr kumimoji="0" lang="en-US" altLang="en-US" sz="1600"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F92672"/>
                </a:solidFill>
                <a:effectLst/>
                <a:latin typeface="Courier New" panose="02070309020205020404" pitchFamily="49" charset="0"/>
                <a:cs typeface="Courier New" panose="02070309020205020404" pitchFamily="49" charset="0"/>
              </a:rPr>
              <a:t>6</a:t>
            </a:r>
            <a:r>
              <a:rPr kumimoji="0" lang="en-US" altLang="en-US" sz="1600"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 </a:t>
            </a:r>
            <a:r>
              <a:rPr kumimoji="0" lang="en-US" altLang="en-US" sz="1600" b="0" i="0" u="none" strike="noStrike" cap="none" normalizeH="0" baseline="0" dirty="0">
                <a:ln>
                  <a:noFill/>
                </a:ln>
                <a:solidFill>
                  <a:srgbClr val="F92672"/>
                </a:solidFill>
                <a:effectLst/>
                <a:latin typeface="Courier New" panose="02070309020205020404" pitchFamily="49" charset="0"/>
                <a:cs typeface="Courier New" panose="02070309020205020404" pitchFamily="49" charset="0"/>
              </a:rPr>
              <a:t>8</a:t>
            </a:r>
            <a:r>
              <a:rPr kumimoji="0" lang="en-US" altLang="en-US" sz="1600"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urier New" panose="02070309020205020404" pitchFamily="49" charset="0"/>
                <a:cs typeface="Courier New" panose="02070309020205020404" pitchFamily="49" charset="0"/>
              </a:rPr>
              <a:t> }</a:t>
            </a:r>
            <a:r>
              <a:rPr kumimoji="0" lang="en-US" altLang="en-US" sz="20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AAD7981A-17CF-4054-9ED3-5D82FAA5C493}"/>
              </a:ext>
            </a:extLst>
          </p:cNvPr>
          <p:cNvPicPr>
            <a:picLocks noChangeAspect="1"/>
          </p:cNvPicPr>
          <p:nvPr/>
        </p:nvPicPr>
        <p:blipFill rotWithShape="1">
          <a:blip r:embed="rId2"/>
          <a:srcRect l="17308" t="12290" r="26730" b="41534"/>
          <a:stretch/>
        </p:blipFill>
        <p:spPr>
          <a:xfrm>
            <a:off x="196948" y="1846385"/>
            <a:ext cx="6822831" cy="3165230"/>
          </a:xfrm>
          <a:prstGeom prst="rect">
            <a:avLst/>
          </a:prstGeom>
        </p:spPr>
      </p:pic>
      <p:pic>
        <p:nvPicPr>
          <p:cNvPr id="8" name="Image 7">
            <a:extLst>
              <a:ext uri="{FF2B5EF4-FFF2-40B4-BE49-F238E27FC236}">
                <a16:creationId xmlns:a16="http://schemas.microsoft.com/office/drawing/2014/main" id="{0657E98D-EC0B-4A42-8ECE-F3845C64507F}"/>
              </a:ext>
            </a:extLst>
          </p:cNvPr>
          <p:cNvPicPr>
            <a:picLocks noChangeAspect="1"/>
          </p:cNvPicPr>
          <p:nvPr/>
        </p:nvPicPr>
        <p:blipFill rotWithShape="1">
          <a:blip r:embed="rId3"/>
          <a:srcRect l="18164" t="26912" r="27308" b="48332"/>
          <a:stretch/>
        </p:blipFill>
        <p:spPr>
          <a:xfrm>
            <a:off x="284321" y="5012916"/>
            <a:ext cx="6648083" cy="1696915"/>
          </a:xfrm>
          <a:prstGeom prst="rect">
            <a:avLst/>
          </a:prstGeom>
        </p:spPr>
      </p:pic>
    </p:spTree>
    <p:extLst>
      <p:ext uri="{BB962C8B-B14F-4D97-AF65-F5344CB8AC3E}">
        <p14:creationId xmlns:p14="http://schemas.microsoft.com/office/powerpoint/2010/main" val="38416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60E663-D35A-4FAB-8E0B-D9023752B650}"/>
              </a:ext>
            </a:extLst>
          </p:cNvPr>
          <p:cNvSpPr>
            <a:spLocks noGrp="1"/>
          </p:cNvSpPr>
          <p:nvPr>
            <p:ph type="title"/>
          </p:nvPr>
        </p:nvSpPr>
        <p:spPr/>
        <p:txBody>
          <a:bodyPr/>
          <a:lstStyle/>
          <a:p>
            <a:r>
              <a:rPr lang="fr-FR" dirty="0" err="1"/>
              <a:t>Vector</a:t>
            </a:r>
            <a:endParaRPr lang="en-US" dirty="0"/>
          </a:p>
        </p:txBody>
      </p:sp>
      <p:pic>
        <p:nvPicPr>
          <p:cNvPr id="3074" name="Picture 2">
            <a:extLst>
              <a:ext uri="{FF2B5EF4-FFF2-40B4-BE49-F238E27FC236}">
                <a16:creationId xmlns:a16="http://schemas.microsoft.com/office/drawing/2014/main" id="{61DC9977-1FA1-4A6F-B835-2917AC28D8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3706" y="59471"/>
            <a:ext cx="5710654" cy="6675120"/>
          </a:xfrm>
          <a:prstGeom prst="rect">
            <a:avLst/>
          </a:prstGeom>
          <a:noFill/>
          <a:extLst>
            <a:ext uri="{909E8E84-426E-40DD-AFC4-6F175D3DCCD1}">
              <a14:hiddenFill xmlns:a14="http://schemas.microsoft.com/office/drawing/2010/main">
                <a:solidFill>
                  <a:srgbClr val="FFFFFF"/>
                </a:solidFill>
              </a14:hiddenFill>
            </a:ext>
          </a:extLst>
        </p:spPr>
      </p:pic>
      <p:sp>
        <p:nvSpPr>
          <p:cNvPr id="6" name="ZoneTexte 5">
            <a:extLst>
              <a:ext uri="{FF2B5EF4-FFF2-40B4-BE49-F238E27FC236}">
                <a16:creationId xmlns:a16="http://schemas.microsoft.com/office/drawing/2014/main" id="{551FE64A-D1F0-467D-B65F-5DA247E1A439}"/>
              </a:ext>
            </a:extLst>
          </p:cNvPr>
          <p:cNvSpPr txBox="1"/>
          <p:nvPr/>
        </p:nvSpPr>
        <p:spPr>
          <a:xfrm>
            <a:off x="0" y="1690688"/>
            <a:ext cx="6093724" cy="2862322"/>
          </a:xfrm>
          <a:prstGeom prst="rect">
            <a:avLst/>
          </a:prstGeom>
          <a:noFill/>
        </p:spPr>
        <p:txBody>
          <a:bodyPr wrap="square">
            <a:spAutoFit/>
          </a:bodyPr>
          <a:lstStyle/>
          <a:p>
            <a:r>
              <a:rPr lang="fr-FR" b="0" i="0" dirty="0">
                <a:solidFill>
                  <a:srgbClr val="000000"/>
                </a:solidFill>
                <a:effectLst/>
                <a:latin typeface="Times New Roman" panose="02020603050405020304" pitchFamily="18" charset="0"/>
              </a:rPr>
              <a:t>Les vecteurs sont formés d'un seul bloc </a:t>
            </a:r>
            <a:r>
              <a:rPr lang="fr-FR" b="0" i="0" dirty="0" err="1">
                <a:solidFill>
                  <a:srgbClr val="000000"/>
                </a:solidFill>
                <a:effectLst/>
                <a:latin typeface="Times New Roman" panose="02020603050405020304" pitchFamily="18" charset="0"/>
              </a:rPr>
              <a:t>contigü</a:t>
            </a:r>
            <a:r>
              <a:rPr lang="fr-FR" b="0" i="0" dirty="0">
                <a:solidFill>
                  <a:srgbClr val="000000"/>
                </a:solidFill>
                <a:effectLst/>
                <a:latin typeface="Times New Roman" panose="02020603050405020304" pitchFamily="18" charset="0"/>
              </a:rPr>
              <a:t> de mémoire, comme les tableaux en c.</a:t>
            </a:r>
            <a:br>
              <a:rPr lang="fr-FR" dirty="0"/>
            </a:br>
            <a:br>
              <a:rPr lang="fr-FR" dirty="0"/>
            </a:br>
            <a:r>
              <a:rPr lang="fr-FR" b="0" i="0" dirty="0">
                <a:solidFill>
                  <a:srgbClr val="000000"/>
                </a:solidFill>
                <a:effectLst/>
                <a:latin typeface="Times New Roman" panose="02020603050405020304" pitchFamily="18" charset="0"/>
              </a:rPr>
              <a:t>La mémoire est libérée quand l'objet Vecteur est supprimé</a:t>
            </a:r>
            <a:br>
              <a:rPr lang="fr-FR" dirty="0"/>
            </a:br>
            <a:br>
              <a:rPr lang="fr-FR" dirty="0"/>
            </a:br>
            <a:r>
              <a:rPr lang="fr-FR" b="0" i="0" dirty="0">
                <a:solidFill>
                  <a:srgbClr val="000000"/>
                </a:solidFill>
                <a:effectLst/>
                <a:latin typeface="Times New Roman" panose="02020603050405020304" pitchFamily="18" charset="0"/>
              </a:rPr>
              <a:t>A utiliser de préférence lorsque les objets contenus doivent être insérés/supprimés à la fin.</a:t>
            </a:r>
            <a:br>
              <a:rPr lang="fr-FR" dirty="0"/>
            </a:br>
            <a:br>
              <a:rPr lang="fr-FR" dirty="0"/>
            </a:br>
            <a:r>
              <a:rPr lang="fr-FR" b="0" i="0" dirty="0">
                <a:solidFill>
                  <a:srgbClr val="000000"/>
                </a:solidFill>
                <a:effectLst/>
                <a:latin typeface="Times New Roman" panose="02020603050405020304" pitchFamily="18" charset="0"/>
              </a:rPr>
              <a:t>Inefficacité : une copie </a:t>
            </a:r>
            <a:r>
              <a:rPr lang="fr-FR" b="0" i="0" dirty="0" err="1">
                <a:solidFill>
                  <a:srgbClr val="000000"/>
                </a:solidFill>
                <a:effectLst/>
                <a:latin typeface="Times New Roman" panose="02020603050405020304" pitchFamily="18" charset="0"/>
              </a:rPr>
              <a:t>complête</a:t>
            </a:r>
            <a:r>
              <a:rPr lang="fr-FR" b="0" i="0" dirty="0">
                <a:solidFill>
                  <a:srgbClr val="000000"/>
                </a:solidFill>
                <a:effectLst/>
                <a:latin typeface="Times New Roman" panose="02020603050405020304" pitchFamily="18" charset="0"/>
              </a:rPr>
              <a:t> est réalisée lorsque l'on dépasse la mémoire initialement réservée.</a:t>
            </a:r>
            <a:endParaRPr lang="en-US" dirty="0"/>
          </a:p>
        </p:txBody>
      </p:sp>
    </p:spTree>
    <p:extLst>
      <p:ext uri="{BB962C8B-B14F-4D97-AF65-F5344CB8AC3E}">
        <p14:creationId xmlns:p14="http://schemas.microsoft.com/office/powerpoint/2010/main" val="2084598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504B52-13E4-4D89-B413-7364CC554EBA}"/>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4A97EB81-A824-4B76-A964-5487F95FEC4B}"/>
              </a:ext>
            </a:extLst>
          </p:cNvPr>
          <p:cNvSpPr>
            <a:spLocks noGrp="1"/>
          </p:cNvSpPr>
          <p:nvPr>
            <p:ph idx="1"/>
          </p:nvPr>
        </p:nvSpPr>
        <p:spPr/>
        <p:txBody>
          <a:bodyPr/>
          <a:lstStyle/>
          <a:p>
            <a:endParaRPr lang="en-US"/>
          </a:p>
        </p:txBody>
      </p:sp>
      <p:pic>
        <p:nvPicPr>
          <p:cNvPr id="5" name="Image 4">
            <a:extLst>
              <a:ext uri="{FF2B5EF4-FFF2-40B4-BE49-F238E27FC236}">
                <a16:creationId xmlns:a16="http://schemas.microsoft.com/office/drawing/2014/main" id="{E5503BD8-C112-41D1-AF21-9844F2C82606}"/>
              </a:ext>
            </a:extLst>
          </p:cNvPr>
          <p:cNvPicPr>
            <a:picLocks noChangeAspect="1"/>
          </p:cNvPicPr>
          <p:nvPr/>
        </p:nvPicPr>
        <p:blipFill rotWithShape="1">
          <a:blip r:embed="rId2"/>
          <a:srcRect l="16385" t="13315" r="24192" b="15265"/>
          <a:stretch/>
        </p:blipFill>
        <p:spPr>
          <a:xfrm>
            <a:off x="446629" y="0"/>
            <a:ext cx="10149052" cy="6858000"/>
          </a:xfrm>
          <a:prstGeom prst="rect">
            <a:avLst/>
          </a:prstGeom>
        </p:spPr>
      </p:pic>
    </p:spTree>
    <p:extLst>
      <p:ext uri="{BB962C8B-B14F-4D97-AF65-F5344CB8AC3E}">
        <p14:creationId xmlns:p14="http://schemas.microsoft.com/office/powerpoint/2010/main" val="45016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77A64B8-2C3D-4074-8D6E-87BDF1FF0D93}"/>
              </a:ext>
            </a:extLst>
          </p:cNvPr>
          <p:cNvPicPr>
            <a:picLocks noChangeAspect="1"/>
          </p:cNvPicPr>
          <p:nvPr/>
        </p:nvPicPr>
        <p:blipFill rotWithShape="1">
          <a:blip r:embed="rId2"/>
          <a:srcRect l="16615" t="35686" r="23731" b="26757"/>
          <a:stretch/>
        </p:blipFill>
        <p:spPr>
          <a:xfrm>
            <a:off x="3880045" y="1540411"/>
            <a:ext cx="7272997" cy="2574388"/>
          </a:xfrm>
          <a:prstGeom prst="rect">
            <a:avLst/>
          </a:prstGeom>
        </p:spPr>
      </p:pic>
      <p:pic>
        <p:nvPicPr>
          <p:cNvPr id="7" name="Image 6">
            <a:extLst>
              <a:ext uri="{FF2B5EF4-FFF2-40B4-BE49-F238E27FC236}">
                <a16:creationId xmlns:a16="http://schemas.microsoft.com/office/drawing/2014/main" id="{CC2139B8-FB82-451E-9834-D08ABF9D3B29}"/>
              </a:ext>
            </a:extLst>
          </p:cNvPr>
          <p:cNvPicPr>
            <a:picLocks noChangeAspect="1"/>
          </p:cNvPicPr>
          <p:nvPr/>
        </p:nvPicPr>
        <p:blipFill rotWithShape="1">
          <a:blip r:embed="rId3"/>
          <a:srcRect l="16731" t="11058" r="26730" b="27579"/>
          <a:stretch/>
        </p:blipFill>
        <p:spPr>
          <a:xfrm>
            <a:off x="3880045" y="1325880"/>
            <a:ext cx="6893170" cy="4206240"/>
          </a:xfrm>
          <a:prstGeom prst="rect">
            <a:avLst/>
          </a:prstGeom>
        </p:spPr>
      </p:pic>
    </p:spTree>
    <p:extLst>
      <p:ext uri="{BB962C8B-B14F-4D97-AF65-F5344CB8AC3E}">
        <p14:creationId xmlns:p14="http://schemas.microsoft.com/office/powerpoint/2010/main" val="130138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E21E427-3A6E-4326-85BD-3DE37C7B3173}"/>
              </a:ext>
            </a:extLst>
          </p:cNvPr>
          <p:cNvSpPr>
            <a:spLocks noGrp="1"/>
          </p:cNvSpPr>
          <p:nvPr>
            <p:ph idx="1"/>
          </p:nvPr>
        </p:nvSpPr>
        <p:spPr/>
        <p:txBody>
          <a:bodyPr/>
          <a:lstStyle/>
          <a:p>
            <a:r>
              <a:rPr lang="fr-FR" dirty="0" err="1"/>
              <a:t>push_back</a:t>
            </a:r>
            <a:r>
              <a:rPr lang="fr-FR" dirty="0"/>
              <a:t>() est utilisé pour insérer un élément à la fin du vecteur. Si le type de l'objet passé en paramètre dans la fonction </a:t>
            </a:r>
            <a:r>
              <a:rPr lang="fr-FR" dirty="0" err="1"/>
              <a:t>push_back</a:t>
            </a:r>
            <a:r>
              <a:rPr lang="fr-FR" dirty="0"/>
              <a:t>() n'est pas le même que celui du vecteur ou n'est pas </a:t>
            </a:r>
            <a:r>
              <a:rPr lang="fr-FR" dirty="0" err="1"/>
              <a:t>interconvertible</a:t>
            </a:r>
            <a:r>
              <a:rPr lang="fr-FR" dirty="0"/>
              <a:t>, une exception est levée.</a:t>
            </a:r>
            <a:endParaRPr lang="en-US" dirty="0"/>
          </a:p>
        </p:txBody>
      </p:sp>
      <p:sp>
        <p:nvSpPr>
          <p:cNvPr id="4" name="Rectangle 1">
            <a:extLst>
              <a:ext uri="{FF2B5EF4-FFF2-40B4-BE49-F238E27FC236}">
                <a16:creationId xmlns:a16="http://schemas.microsoft.com/office/drawing/2014/main" id="{CBEBC5BC-56EE-4649-8DF0-E659D004B86B}"/>
              </a:ext>
            </a:extLst>
          </p:cNvPr>
          <p:cNvSpPr>
            <a:spLocks noGrp="1" noChangeArrowheads="1"/>
          </p:cNvSpPr>
          <p:nvPr>
            <p:ph type="title"/>
          </p:nvPr>
        </p:nvSpPr>
        <p:spPr bwMode="auto">
          <a:xfrm>
            <a:off x="838200" y="324901"/>
            <a:ext cx="2543966" cy="14060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63384"/>
                </a:solidFill>
                <a:effectLst/>
                <a:latin typeface="var(--bs-font-monospace)"/>
              </a:rPr>
              <a:t>push_back</a:t>
            </a:r>
            <a:r>
              <a:rPr kumimoji="0" lang="en-US" altLang="en-US" sz="1300" b="0" i="0" u="none" strike="noStrike" cap="none" normalizeH="0" baseline="0" dirty="0">
                <a:ln>
                  <a:noFill/>
                </a:ln>
                <a:solidFill>
                  <a:srgbClr val="212529"/>
                </a:solidFill>
                <a:effectLst/>
                <a:latin typeface="system-ui"/>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6990A839-3CA6-41DA-8477-1BC616F71FB5}"/>
              </a:ext>
            </a:extLst>
          </p:cNvPr>
          <p:cNvPicPr>
            <a:picLocks noChangeAspect="1"/>
          </p:cNvPicPr>
          <p:nvPr/>
        </p:nvPicPr>
        <p:blipFill rotWithShape="1">
          <a:blip r:embed="rId2"/>
          <a:srcRect l="17423" t="14547" r="26730" b="21973"/>
          <a:stretch/>
        </p:blipFill>
        <p:spPr>
          <a:xfrm>
            <a:off x="1271997" y="487603"/>
            <a:ext cx="9968089" cy="6370397"/>
          </a:xfrm>
          <a:prstGeom prst="rect">
            <a:avLst/>
          </a:prstGeom>
        </p:spPr>
      </p:pic>
    </p:spTree>
    <p:extLst>
      <p:ext uri="{BB962C8B-B14F-4D97-AF65-F5344CB8AC3E}">
        <p14:creationId xmlns:p14="http://schemas.microsoft.com/office/powerpoint/2010/main" val="94278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1014093-F281-4FD9-BBFB-96B28CF27CA5}"/>
              </a:ext>
            </a:extLst>
          </p:cNvPr>
          <p:cNvSpPr>
            <a:spLocks noGrp="1"/>
          </p:cNvSpPr>
          <p:nvPr>
            <p:ph idx="1"/>
          </p:nvPr>
        </p:nvSpPr>
        <p:spPr/>
        <p:txBody>
          <a:bodyPr/>
          <a:lstStyle/>
          <a:p>
            <a:r>
              <a:rPr lang="fr-FR" dirty="0"/>
              <a:t>La méthode insert(</a:t>
            </a:r>
            <a:r>
              <a:rPr lang="fr-FR" dirty="0" err="1"/>
              <a:t>itr</a:t>
            </a:r>
            <a:r>
              <a:rPr lang="fr-FR" dirty="0"/>
              <a:t>, </a:t>
            </a:r>
            <a:r>
              <a:rPr lang="fr-FR" dirty="0" err="1"/>
              <a:t>element</a:t>
            </a:r>
            <a:r>
              <a:rPr lang="fr-FR" dirty="0"/>
              <a:t>) insère l'élément dans le vecteur avant la position pointée par l'itérateur </a:t>
            </a:r>
            <a:r>
              <a:rPr lang="fr-FR" dirty="0" err="1"/>
              <a:t>itr</a:t>
            </a:r>
            <a:r>
              <a:rPr lang="fr-FR" dirty="0"/>
              <a:t>.</a:t>
            </a:r>
            <a:endParaRPr lang="en-US" dirty="0"/>
          </a:p>
        </p:txBody>
      </p:sp>
      <p:sp>
        <p:nvSpPr>
          <p:cNvPr id="4" name="Rectangle 1">
            <a:extLst>
              <a:ext uri="{FF2B5EF4-FFF2-40B4-BE49-F238E27FC236}">
                <a16:creationId xmlns:a16="http://schemas.microsoft.com/office/drawing/2014/main" id="{06985617-4E49-4CB3-AC6B-154A33C940B3}"/>
              </a:ext>
            </a:extLst>
          </p:cNvPr>
          <p:cNvSpPr>
            <a:spLocks noGrp="1" noChangeArrowheads="1"/>
          </p:cNvSpPr>
          <p:nvPr>
            <p:ph type="title"/>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D63384"/>
                </a:solidFill>
                <a:effectLst/>
                <a:latin typeface="var(--bs-font-monospace)"/>
              </a:rPr>
              <a:t>insert</a:t>
            </a:r>
            <a:endParaRPr kumimoji="0" lang="en-US" altLang="en-US" sz="1300" b="0" i="0" u="none" strike="noStrike" cap="none" normalizeH="0" baseline="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195" name="Picture 3" descr="insert one element in vector">
            <a:extLst>
              <a:ext uri="{FF2B5EF4-FFF2-40B4-BE49-F238E27FC236}">
                <a16:creationId xmlns:a16="http://schemas.microsoft.com/office/drawing/2014/main" id="{7160F65A-A83E-4044-A98C-565E1C3A5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6418" y="1017587"/>
            <a:ext cx="8054369" cy="5477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063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AE96DD0-68E9-4518-A592-0921E73C3C6D}"/>
              </a:ext>
            </a:extLst>
          </p:cNvPr>
          <p:cNvSpPr>
            <a:spLocks noGrp="1"/>
          </p:cNvSpPr>
          <p:nvPr>
            <p:ph idx="1"/>
          </p:nvPr>
        </p:nvSpPr>
        <p:spPr>
          <a:xfrm>
            <a:off x="838200" y="409433"/>
            <a:ext cx="10515600" cy="6155140"/>
          </a:xfrm>
        </p:spPr>
        <p:txBody>
          <a:bodyPr>
            <a:normAutofit/>
          </a:bodyPr>
          <a:lstStyle/>
          <a:p>
            <a:pPr algn="just"/>
            <a:r>
              <a:rPr lang="fr-FR" dirty="0"/>
              <a:t>La bibliothèque standard de modèles (STL) est un ensemble de classes de modèles C++ permettant de fournir des structures de données et des fonctions de programmation courantes telles que les listes, les piles, les tableaux, etc. Il s'agit d'une bibliothèque de classes conteneurs, d'algorithmes et d'itérateurs. Il s'agit d'une bibliothèque généralisée et ses composants sont donc paramétrés. Une connaissance pratique des classes </a:t>
            </a:r>
            <a:r>
              <a:rPr lang="fr-FR" dirty="0" err="1"/>
              <a:t>template</a:t>
            </a:r>
            <a:r>
              <a:rPr lang="fr-FR" dirty="0"/>
              <a:t> est un prérequis pour travailler avec la STL.</a:t>
            </a:r>
          </a:p>
          <a:p>
            <a:endParaRPr lang="fr-FR" dirty="0"/>
          </a:p>
          <a:p>
            <a:r>
              <a:rPr lang="fr-FR" dirty="0"/>
              <a:t>La STL </a:t>
            </a:r>
            <a:r>
              <a:rPr lang="fr-FR"/>
              <a:t>comporte trois </a:t>
            </a:r>
            <a:r>
              <a:rPr lang="fr-FR" dirty="0"/>
              <a:t>composants </a:t>
            </a:r>
          </a:p>
          <a:p>
            <a:pPr lvl="1"/>
            <a:r>
              <a:rPr lang="fr-FR" dirty="0"/>
              <a:t>Algorithmes</a:t>
            </a:r>
          </a:p>
          <a:p>
            <a:pPr lvl="1"/>
            <a:r>
              <a:rPr lang="fr-FR" dirty="0"/>
              <a:t>Conteneurs</a:t>
            </a:r>
          </a:p>
          <a:p>
            <a:pPr lvl="1"/>
            <a:r>
              <a:rPr lang="fr-FR" dirty="0"/>
              <a:t>Itérateurs</a:t>
            </a:r>
            <a:endParaRPr lang="en-US" dirty="0"/>
          </a:p>
        </p:txBody>
      </p:sp>
    </p:spTree>
    <p:extLst>
      <p:ext uri="{BB962C8B-B14F-4D97-AF65-F5344CB8AC3E}">
        <p14:creationId xmlns:p14="http://schemas.microsoft.com/office/powerpoint/2010/main" val="5727595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4512CE3-3F01-42AF-8FA3-192C0A469F3F}"/>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1F028302-7379-48F4-9454-E2F8FF244533}"/>
              </a:ext>
            </a:extLst>
          </p:cNvPr>
          <p:cNvSpPr>
            <a:spLocks noGrp="1"/>
          </p:cNvSpPr>
          <p:nvPr>
            <p:ph idx="1"/>
          </p:nvPr>
        </p:nvSpPr>
        <p:spPr/>
        <p:txBody>
          <a:bodyPr/>
          <a:lstStyle/>
          <a:p>
            <a:r>
              <a:rPr lang="fr-FR" dirty="0"/>
              <a:t>La fonction insert peut également être surchargée par un troisième argument, count. Ce paramètre count définit combien de fois l'élément doit être inséré avant la position pointée.</a:t>
            </a:r>
            <a:endParaRPr lang="en-US" dirty="0"/>
          </a:p>
        </p:txBody>
      </p:sp>
      <p:pic>
        <p:nvPicPr>
          <p:cNvPr id="9218" name="Picture 2" descr="insert single element multiple times in vector">
            <a:extLst>
              <a:ext uri="{FF2B5EF4-FFF2-40B4-BE49-F238E27FC236}">
                <a16:creationId xmlns:a16="http://schemas.microsoft.com/office/drawing/2014/main" id="{F8A2C699-A259-418C-9A6E-FE54136AC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6844" y="1261671"/>
            <a:ext cx="1009960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C18F4D80-A913-4A91-B348-A41ABE1DB88C}"/>
              </a:ext>
            </a:extLst>
          </p:cNvPr>
          <p:cNvPicPr>
            <a:picLocks noChangeAspect="1"/>
          </p:cNvPicPr>
          <p:nvPr/>
        </p:nvPicPr>
        <p:blipFill rotWithShape="1">
          <a:blip r:embed="rId3"/>
          <a:srcRect l="16846" t="16189" r="26500" b="50000"/>
          <a:stretch/>
        </p:blipFill>
        <p:spPr>
          <a:xfrm>
            <a:off x="303272" y="1244991"/>
            <a:ext cx="11669654" cy="4092734"/>
          </a:xfrm>
          <a:prstGeom prst="rect">
            <a:avLst/>
          </a:prstGeom>
        </p:spPr>
      </p:pic>
    </p:spTree>
    <p:extLst>
      <p:ext uri="{BB962C8B-B14F-4D97-AF65-F5344CB8AC3E}">
        <p14:creationId xmlns:p14="http://schemas.microsoft.com/office/powerpoint/2010/main" val="94094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78DECEB-F006-4AF8-A0CC-483996F92DE0}"/>
              </a:ext>
            </a:extLst>
          </p:cNvPr>
          <p:cNvSpPr>
            <a:spLocks noGrp="1"/>
          </p:cNvSpPr>
          <p:nvPr>
            <p:ph idx="1"/>
          </p:nvPr>
        </p:nvSpPr>
        <p:spPr/>
        <p:txBody>
          <a:bodyPr/>
          <a:lstStyle/>
          <a:p>
            <a:r>
              <a:rPr lang="fr-FR" dirty="0" err="1"/>
              <a:t>pop_back</a:t>
            </a:r>
            <a:r>
              <a:rPr lang="fr-FR" dirty="0"/>
              <a:t>() est utilisé pour retirer le dernier élément du vecteur. Elle réduit la taille du vecteur d'une unité.</a:t>
            </a:r>
            <a:endParaRPr lang="en-US" dirty="0"/>
          </a:p>
        </p:txBody>
      </p:sp>
      <p:sp>
        <p:nvSpPr>
          <p:cNvPr id="4" name="Rectangle 1">
            <a:extLst>
              <a:ext uri="{FF2B5EF4-FFF2-40B4-BE49-F238E27FC236}">
                <a16:creationId xmlns:a16="http://schemas.microsoft.com/office/drawing/2014/main" id="{EFDBFEBA-B97A-4F6C-BB3E-55DBB49FFBC6}"/>
              </a:ext>
            </a:extLst>
          </p:cNvPr>
          <p:cNvSpPr>
            <a:spLocks noGrp="1" noChangeArrowheads="1"/>
          </p:cNvSpPr>
          <p:nvPr>
            <p:ph type="title"/>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D63384"/>
                </a:solidFill>
                <a:effectLst/>
                <a:latin typeface="var(--bs-font-monospace)"/>
              </a:rPr>
              <a:t>pop_back</a:t>
            </a:r>
            <a:endParaRPr kumimoji="0" lang="en-US" altLang="en-US" sz="1300" b="0" i="0" u="none" strike="noStrike" cap="none" normalizeH="0" baseline="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0243" name="Picture 3" descr="pop_back example">
            <a:extLst>
              <a:ext uri="{FF2B5EF4-FFF2-40B4-BE49-F238E27FC236}">
                <a16:creationId xmlns:a16="http://schemas.microsoft.com/office/drawing/2014/main" id="{8F20AA00-D703-41AD-A2C5-A3979A3F9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667" y="3080825"/>
            <a:ext cx="7844196" cy="341205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A76118D6-610D-43FE-851B-BFC8CA329190}"/>
              </a:ext>
            </a:extLst>
          </p:cNvPr>
          <p:cNvPicPr>
            <a:picLocks noChangeAspect="1"/>
          </p:cNvPicPr>
          <p:nvPr/>
        </p:nvPicPr>
        <p:blipFill rotWithShape="1">
          <a:blip r:embed="rId3"/>
          <a:srcRect l="17603" t="12701" r="26615" b="23820"/>
          <a:stretch/>
        </p:blipFill>
        <p:spPr>
          <a:xfrm>
            <a:off x="859155" y="220338"/>
            <a:ext cx="10529219" cy="6736770"/>
          </a:xfrm>
          <a:prstGeom prst="rect">
            <a:avLst/>
          </a:prstGeom>
        </p:spPr>
      </p:pic>
    </p:spTree>
    <p:extLst>
      <p:ext uri="{BB962C8B-B14F-4D97-AF65-F5344CB8AC3E}">
        <p14:creationId xmlns:p14="http://schemas.microsoft.com/office/powerpoint/2010/main" val="2167388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185E0FA-A0B1-4E1F-8204-C627C8E8DD53}"/>
              </a:ext>
            </a:extLst>
          </p:cNvPr>
          <p:cNvSpPr>
            <a:spLocks noGrp="1"/>
          </p:cNvSpPr>
          <p:nvPr>
            <p:ph idx="1"/>
          </p:nvPr>
        </p:nvSpPr>
        <p:spPr/>
        <p:txBody>
          <a:bodyPr/>
          <a:lstStyle/>
          <a:p>
            <a:r>
              <a:rPr lang="fr-FR" dirty="0" err="1"/>
              <a:t>erase</a:t>
            </a:r>
            <a:r>
              <a:rPr lang="fr-FR" dirty="0"/>
              <a:t>(</a:t>
            </a:r>
            <a:r>
              <a:rPr lang="fr-FR" dirty="0" err="1"/>
              <a:t>itr_pos</a:t>
            </a:r>
            <a:r>
              <a:rPr lang="fr-FR" dirty="0"/>
              <a:t>) supprime l'élément pointé par l'itérateur </a:t>
            </a:r>
            <a:r>
              <a:rPr lang="fr-FR" dirty="0" err="1"/>
              <a:t>itr_pos</a:t>
            </a:r>
            <a:r>
              <a:rPr lang="fr-FR" dirty="0"/>
              <a:t>. La méthode </a:t>
            </a:r>
            <a:r>
              <a:rPr lang="fr-FR" dirty="0" err="1"/>
              <a:t>erase</a:t>
            </a:r>
            <a:r>
              <a:rPr lang="fr-FR" dirty="0"/>
              <a:t> peut également être surchargée avec un itérateur supplémentaire spécifiant le point final de la plage à supprimer, c'est-à-dire </a:t>
            </a:r>
            <a:r>
              <a:rPr lang="fr-FR" dirty="0" err="1"/>
              <a:t>erase</a:t>
            </a:r>
            <a:r>
              <a:rPr lang="fr-FR" dirty="0"/>
              <a:t>(</a:t>
            </a:r>
            <a:r>
              <a:rPr lang="fr-FR" dirty="0" err="1"/>
              <a:t>itr_start</a:t>
            </a:r>
            <a:r>
              <a:rPr lang="fr-FR" dirty="0"/>
              <a:t>, </a:t>
            </a:r>
            <a:r>
              <a:rPr lang="fr-FR" dirty="0" err="1"/>
              <a:t>itr_end</a:t>
            </a:r>
            <a:r>
              <a:rPr lang="fr-FR" dirty="0"/>
              <a:t>).</a:t>
            </a:r>
            <a:endParaRPr lang="en-US" dirty="0"/>
          </a:p>
        </p:txBody>
      </p:sp>
      <p:sp>
        <p:nvSpPr>
          <p:cNvPr id="4" name="Rectangle 1">
            <a:extLst>
              <a:ext uri="{FF2B5EF4-FFF2-40B4-BE49-F238E27FC236}">
                <a16:creationId xmlns:a16="http://schemas.microsoft.com/office/drawing/2014/main" id="{112D7D47-1C24-4ADB-A9BC-29CC8BA00649}"/>
              </a:ext>
            </a:extLst>
          </p:cNvPr>
          <p:cNvSpPr>
            <a:spLocks noGrp="1" noChangeArrowheads="1"/>
          </p:cNvSpPr>
          <p:nvPr>
            <p:ph type="title"/>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D63384"/>
                </a:solidFill>
                <a:effectLst/>
                <a:latin typeface="var(--bs-font-monospace)"/>
              </a:rPr>
              <a:t>erase</a:t>
            </a:r>
            <a:endParaRPr kumimoji="0" lang="en-US" altLang="en-US" sz="1300" b="0" i="0" u="none" strike="noStrike" cap="none" normalizeH="0" baseline="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DC89EFC-51EE-41C4-87AD-17DB7E0BC3F6}"/>
              </a:ext>
            </a:extLst>
          </p:cNvPr>
          <p:cNvPicPr>
            <a:picLocks noChangeAspect="1"/>
          </p:cNvPicPr>
          <p:nvPr/>
        </p:nvPicPr>
        <p:blipFill rotWithShape="1">
          <a:blip r:embed="rId2"/>
          <a:srcRect l="17308" t="9911" r="26730" b="21216"/>
          <a:stretch/>
        </p:blipFill>
        <p:spPr>
          <a:xfrm>
            <a:off x="1018778" y="1"/>
            <a:ext cx="9911332" cy="6857999"/>
          </a:xfrm>
          <a:prstGeom prst="rect">
            <a:avLst/>
          </a:prstGeom>
        </p:spPr>
      </p:pic>
    </p:spTree>
    <p:extLst>
      <p:ext uri="{BB962C8B-B14F-4D97-AF65-F5344CB8AC3E}">
        <p14:creationId xmlns:p14="http://schemas.microsoft.com/office/powerpoint/2010/main" val="846574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C98EA47-A7A2-4751-A390-EA489BCD334B}"/>
              </a:ext>
            </a:extLst>
          </p:cNvPr>
          <p:cNvSpPr>
            <a:spLocks noGrp="1"/>
          </p:cNvSpPr>
          <p:nvPr>
            <p:ph idx="1"/>
          </p:nvPr>
        </p:nvSpPr>
        <p:spPr>
          <a:xfrm>
            <a:off x="838199" y="1825625"/>
            <a:ext cx="11117239" cy="4875426"/>
          </a:xfrm>
        </p:spPr>
        <p:txBody>
          <a:bodyPr>
            <a:normAutofit/>
          </a:bodyPr>
          <a:lstStyle/>
          <a:p>
            <a:r>
              <a:rPr lang="fr-FR" dirty="0"/>
              <a:t>La méthode </a:t>
            </a:r>
            <a:r>
              <a:rPr lang="fr-FR" dirty="0" err="1"/>
              <a:t>resize</a:t>
            </a:r>
            <a:r>
              <a:rPr lang="fr-FR" dirty="0"/>
              <a:t>(</a:t>
            </a:r>
            <a:r>
              <a:rPr lang="fr-FR" dirty="0" err="1"/>
              <a:t>size_type</a:t>
            </a:r>
            <a:r>
              <a:rPr lang="fr-FR" dirty="0"/>
              <a:t> n, </a:t>
            </a:r>
            <a:r>
              <a:rPr lang="fr-FR" dirty="0" err="1"/>
              <a:t>value_type</a:t>
            </a:r>
            <a:r>
              <a:rPr lang="fr-FR" dirty="0"/>
              <a:t> val) redimensionne le vecteur à n éléments. Si la taille actuelle du vecteur est supérieure à n, les éléments de queue sont supprimés du vecteur et si la taille actuelle est inférieure à n, des éléments val supplémentaires sont insérés à la fin du vecteur.</a:t>
            </a:r>
          </a:p>
          <a:p>
            <a:r>
              <a:rPr lang="fr-FR" dirty="0"/>
              <a:t>Par exemple, si la taille du vecteur est actuellement de 4, avec des éléments {10, 20, 30, 40} et que nous utilisons la méthode </a:t>
            </a:r>
            <a:r>
              <a:rPr lang="fr-FR" dirty="0" err="1"/>
              <a:t>resize</a:t>
            </a:r>
            <a:r>
              <a:rPr lang="fr-FR" dirty="0"/>
              <a:t> pour le redimensionner à la taille 5. Alors, par défaut, un cinquième élément avec la valeur 0 sera inséré dans le vecteur. Nous pouvons spécifier que la donnée n'est pas zéro, en la mentionnant explicitement comme valeur lors de l'appel de la méthode </a:t>
            </a:r>
            <a:r>
              <a:rPr lang="fr-FR" dirty="0" err="1"/>
              <a:t>resize</a:t>
            </a:r>
            <a:r>
              <a:rPr lang="fr-FR" dirty="0"/>
              <a:t>.</a:t>
            </a:r>
            <a:endParaRPr lang="en-US" dirty="0"/>
          </a:p>
        </p:txBody>
      </p:sp>
      <p:sp>
        <p:nvSpPr>
          <p:cNvPr id="4" name="Rectangle 1">
            <a:extLst>
              <a:ext uri="{FF2B5EF4-FFF2-40B4-BE49-F238E27FC236}">
                <a16:creationId xmlns:a16="http://schemas.microsoft.com/office/drawing/2014/main" id="{8E19E33E-6EB3-47D1-8ADC-6EA45D50C17C}"/>
              </a:ext>
            </a:extLst>
          </p:cNvPr>
          <p:cNvSpPr>
            <a:spLocks noGrp="1" noChangeArrowheads="1"/>
          </p:cNvSpPr>
          <p:nvPr>
            <p:ph type="title"/>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D63384"/>
                </a:solidFill>
                <a:effectLst/>
                <a:latin typeface="var(--bs-font-monospace)"/>
              </a:rPr>
              <a:t>resize</a:t>
            </a:r>
            <a:endParaRPr kumimoji="0" lang="en-US" altLang="en-US" sz="1300" b="0" i="0" u="none" strike="noStrike" cap="none" normalizeH="0" baseline="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8348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239F5BCE-F614-4947-855B-05FC23E7F88E}"/>
              </a:ext>
            </a:extLst>
          </p:cNvPr>
          <p:cNvSpPr>
            <a:spLocks noGrp="1"/>
          </p:cNvSpPr>
          <p:nvPr>
            <p:ph idx="1"/>
          </p:nvPr>
        </p:nvSpPr>
        <p:spPr/>
        <p:txBody>
          <a:bodyPr/>
          <a:lstStyle/>
          <a:p>
            <a:r>
              <a:rPr lang="fr-FR" dirty="0"/>
              <a:t>Cette méthode échange les valeurs de deux vecteurs.</a:t>
            </a:r>
          </a:p>
          <a:p>
            <a:endParaRPr lang="fr-FR" dirty="0"/>
          </a:p>
          <a:p>
            <a:r>
              <a:rPr lang="fr-FR" dirty="0"/>
              <a:t>Si nous avons deux vecteurs v1 et v2 et que nous voulons échanger les éléments qu'ils contiennent, il suffit d'appeler v1.swap(v2), ce qui échangera les valeurs des deux vecteurs.</a:t>
            </a:r>
            <a:endParaRPr lang="en-US" dirty="0"/>
          </a:p>
        </p:txBody>
      </p:sp>
      <p:sp>
        <p:nvSpPr>
          <p:cNvPr id="4" name="Rectangle 1">
            <a:extLst>
              <a:ext uri="{FF2B5EF4-FFF2-40B4-BE49-F238E27FC236}">
                <a16:creationId xmlns:a16="http://schemas.microsoft.com/office/drawing/2014/main" id="{23E79445-4527-4FE7-B3E4-E6DEBC4310DB}"/>
              </a:ext>
            </a:extLst>
          </p:cNvPr>
          <p:cNvSpPr>
            <a:spLocks noGrp="1" noChangeArrowheads="1"/>
          </p:cNvSpPr>
          <p:nvPr>
            <p:ph type="title"/>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D63384"/>
                </a:solidFill>
                <a:effectLst/>
                <a:latin typeface="var(--bs-font-monospace)"/>
              </a:rPr>
              <a:t>swap</a:t>
            </a:r>
            <a:endParaRPr kumimoji="0" lang="en-US" altLang="en-US" sz="1300" b="0" i="0" u="none" strike="noStrike" cap="none" normalizeH="0" baseline="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400880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36F2241-1D3E-4259-9BBF-9D906C75A18F}"/>
              </a:ext>
            </a:extLst>
          </p:cNvPr>
          <p:cNvSpPr>
            <a:spLocks noGrp="1"/>
          </p:cNvSpPr>
          <p:nvPr>
            <p:ph idx="1"/>
          </p:nvPr>
        </p:nvSpPr>
        <p:spPr/>
        <p:txBody>
          <a:bodyPr/>
          <a:lstStyle/>
          <a:p>
            <a:r>
              <a:rPr lang="fr-FR" dirty="0"/>
              <a:t>Cette méthode efface le vecteur entier, supprime tous les éléments du vecteur mais ne supprime pas le vecteur.</a:t>
            </a:r>
          </a:p>
          <a:p>
            <a:endParaRPr lang="fr-FR" dirty="0"/>
          </a:p>
          <a:p>
            <a:r>
              <a:rPr lang="fr-FR" dirty="0"/>
              <a:t>SYNTAXE : </a:t>
            </a:r>
            <a:r>
              <a:rPr lang="fr-FR" dirty="0" err="1"/>
              <a:t>clear</a:t>
            </a:r>
            <a:r>
              <a:rPr lang="fr-FR" dirty="0"/>
              <a:t>()</a:t>
            </a:r>
          </a:p>
          <a:p>
            <a:endParaRPr lang="fr-FR" dirty="0"/>
          </a:p>
          <a:p>
            <a:r>
              <a:rPr lang="fr-FR" dirty="0"/>
              <a:t>Pour un vecteur v, </a:t>
            </a:r>
            <a:r>
              <a:rPr lang="fr-FR" dirty="0" err="1"/>
              <a:t>v.clear</a:t>
            </a:r>
            <a:r>
              <a:rPr lang="fr-FR" dirty="0"/>
              <a:t>() l'efface, mais ne le supprime pas.</a:t>
            </a:r>
            <a:endParaRPr lang="en-US" dirty="0"/>
          </a:p>
        </p:txBody>
      </p:sp>
      <p:sp>
        <p:nvSpPr>
          <p:cNvPr id="4" name="Rectangle 1">
            <a:extLst>
              <a:ext uri="{FF2B5EF4-FFF2-40B4-BE49-F238E27FC236}">
                <a16:creationId xmlns:a16="http://schemas.microsoft.com/office/drawing/2014/main" id="{B0DB528D-BDDA-44A0-9B37-FFE77AB96049}"/>
              </a:ext>
            </a:extLst>
          </p:cNvPr>
          <p:cNvSpPr>
            <a:spLocks noGrp="1" noChangeArrowheads="1"/>
          </p:cNvSpPr>
          <p:nvPr>
            <p:ph type="title"/>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63384"/>
                </a:solidFill>
                <a:effectLst/>
                <a:latin typeface="var(--bs-font-monospace)"/>
              </a:rPr>
              <a:t>clear</a:t>
            </a:r>
            <a:endParaRPr kumimoji="0" lang="en-US" altLang="en-US" sz="1300" b="0" i="0" u="none" strike="noStrike" cap="none" normalizeH="0" baseline="0" dirty="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1965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66993FA-DC04-40A0-9BB8-DE501F28BFBF}"/>
              </a:ext>
            </a:extLst>
          </p:cNvPr>
          <p:cNvSpPr>
            <a:spLocks noGrp="1"/>
          </p:cNvSpPr>
          <p:nvPr>
            <p:ph idx="1"/>
          </p:nvPr>
        </p:nvSpPr>
        <p:spPr>
          <a:xfrm>
            <a:off x="838200" y="136478"/>
            <a:ext cx="10515600" cy="6356397"/>
          </a:xfrm>
        </p:spPr>
        <p:txBody>
          <a:bodyPr>
            <a:normAutofit fontScale="92500" lnSpcReduction="10000"/>
          </a:bodyPr>
          <a:lstStyle/>
          <a:p>
            <a:pPr marL="0" indent="0">
              <a:buNone/>
            </a:pPr>
            <a:r>
              <a:rPr lang="fr-FR" dirty="0"/>
              <a:t>fonction </a:t>
            </a:r>
            <a:r>
              <a:rPr lang="fr-FR" sz="4400" dirty="0">
                <a:solidFill>
                  <a:srgbClr val="D63384"/>
                </a:solidFill>
                <a:latin typeface="var(--bs-font-monospace)"/>
                <a:ea typeface="+mj-ea"/>
                <a:cs typeface="+mj-cs"/>
              </a:rPr>
              <a:t>size</a:t>
            </a:r>
          </a:p>
          <a:p>
            <a:r>
              <a:rPr lang="fr-FR" dirty="0"/>
              <a:t>Cette méthode renvoie la taille du vecteur.</a:t>
            </a:r>
          </a:p>
          <a:p>
            <a:endParaRPr lang="fr-FR" dirty="0"/>
          </a:p>
          <a:p>
            <a:pPr marL="0" indent="0">
              <a:buNone/>
            </a:pPr>
            <a:r>
              <a:rPr lang="fr-FR" dirty="0"/>
              <a:t>fonction </a:t>
            </a:r>
            <a:r>
              <a:rPr lang="fr-FR" sz="4400" dirty="0" err="1">
                <a:solidFill>
                  <a:srgbClr val="D63384"/>
                </a:solidFill>
                <a:latin typeface="var(--bs-font-monospace)"/>
                <a:ea typeface="+mj-ea"/>
                <a:cs typeface="+mj-cs"/>
              </a:rPr>
              <a:t>empty</a:t>
            </a:r>
            <a:endParaRPr lang="fr-FR" sz="4400" dirty="0">
              <a:solidFill>
                <a:srgbClr val="D63384"/>
              </a:solidFill>
              <a:latin typeface="var(--bs-font-monospace)"/>
              <a:ea typeface="+mj-ea"/>
              <a:cs typeface="+mj-cs"/>
            </a:endParaRPr>
          </a:p>
          <a:p>
            <a:r>
              <a:rPr lang="fr-FR" dirty="0"/>
              <a:t>Cette méthode renvoie vrai si le vecteur est vide, sinon elle renvoie faux.</a:t>
            </a:r>
          </a:p>
          <a:p>
            <a:pPr marL="0" indent="0">
              <a:buNone/>
            </a:pPr>
            <a:r>
              <a:rPr lang="fr-FR" dirty="0"/>
              <a:t>Fonction </a:t>
            </a:r>
            <a:r>
              <a:rPr lang="fr-FR" sz="4400" dirty="0">
                <a:solidFill>
                  <a:srgbClr val="D63384"/>
                </a:solidFill>
                <a:latin typeface="var(--bs-font-monospace)"/>
                <a:ea typeface="+mj-ea"/>
                <a:cs typeface="+mj-cs"/>
              </a:rPr>
              <a:t>at</a:t>
            </a:r>
          </a:p>
          <a:p>
            <a:pPr marL="0" indent="0">
              <a:buNone/>
            </a:pPr>
            <a:r>
              <a:rPr lang="fr-FR" dirty="0"/>
              <a:t>Cette méthode fonctionne de la même manière pour un vecteur que pour un tableau. nom_vectoriel.at(i) renvoie l'élément à l'indice i dans le </a:t>
            </a:r>
            <a:r>
              <a:rPr lang="fr-FR" dirty="0" err="1"/>
              <a:t>nom_vectoriel</a:t>
            </a:r>
            <a:r>
              <a:rPr lang="fr-FR" dirty="0"/>
              <a:t>.</a:t>
            </a:r>
          </a:p>
          <a:p>
            <a:pPr marL="0" indent="0">
              <a:buNone/>
            </a:pPr>
            <a:r>
              <a:rPr lang="fr-FR" dirty="0"/>
              <a:t>Fonctions </a:t>
            </a:r>
            <a:r>
              <a:rPr lang="fr-FR" sz="4400" dirty="0">
                <a:solidFill>
                  <a:srgbClr val="D63384"/>
                </a:solidFill>
                <a:latin typeface="var(--bs-font-monospace)"/>
                <a:ea typeface="+mj-ea"/>
                <a:cs typeface="+mj-cs"/>
              </a:rPr>
              <a:t>front</a:t>
            </a:r>
            <a:r>
              <a:rPr lang="fr-FR" dirty="0"/>
              <a:t> et </a:t>
            </a:r>
            <a:r>
              <a:rPr lang="fr-FR" sz="4400" dirty="0">
                <a:solidFill>
                  <a:srgbClr val="D63384"/>
                </a:solidFill>
                <a:latin typeface="var(--bs-font-monospace)"/>
                <a:ea typeface="+mj-ea"/>
                <a:cs typeface="+mj-cs"/>
              </a:rPr>
              <a:t>back</a:t>
            </a:r>
          </a:p>
          <a:p>
            <a:pPr marL="0" indent="0">
              <a:buNone/>
            </a:pPr>
            <a:r>
              <a:rPr lang="fr-FR" dirty="0" err="1"/>
              <a:t>vector_name.front</a:t>
            </a:r>
            <a:r>
              <a:rPr lang="fr-FR" dirty="0"/>
              <a:t>() renvoie l'élément situé à l'avant du vecteur (c'est-à-dire l'élément le plus à gauche). Alors que </a:t>
            </a:r>
            <a:r>
              <a:rPr lang="fr-FR" dirty="0" err="1"/>
              <a:t>vector_name.back</a:t>
            </a:r>
            <a:r>
              <a:rPr lang="fr-FR" dirty="0"/>
              <a:t>() renvoie l'élément à l'arrière du vecteur (c'est-à-dire l'élément le plus à droite).</a:t>
            </a:r>
            <a:endParaRPr lang="en-US" dirty="0"/>
          </a:p>
        </p:txBody>
      </p:sp>
    </p:spTree>
    <p:extLst>
      <p:ext uri="{BB962C8B-B14F-4D97-AF65-F5344CB8AC3E}">
        <p14:creationId xmlns:p14="http://schemas.microsoft.com/office/powerpoint/2010/main" val="873710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F0D454-A2AB-4DC9-9C25-CF6EF31D55F2}"/>
              </a:ext>
            </a:extLst>
          </p:cNvPr>
          <p:cNvSpPr>
            <a:spLocks noGrp="1"/>
          </p:cNvSpPr>
          <p:nvPr>
            <p:ph type="title"/>
          </p:nvPr>
        </p:nvSpPr>
        <p:spPr/>
        <p:txBody>
          <a:bodyPr/>
          <a:lstStyle/>
          <a:p>
            <a:r>
              <a:rPr lang="fr-FR" b="1" dirty="0"/>
              <a:t>Les listes</a:t>
            </a:r>
            <a:endParaRPr lang="en-US" b="1" dirty="0"/>
          </a:p>
        </p:txBody>
      </p:sp>
      <p:sp>
        <p:nvSpPr>
          <p:cNvPr id="3" name="Espace réservé du contenu 2">
            <a:extLst>
              <a:ext uri="{FF2B5EF4-FFF2-40B4-BE49-F238E27FC236}">
                <a16:creationId xmlns:a16="http://schemas.microsoft.com/office/drawing/2014/main" id="{A732375A-56A9-4071-94F6-A903B3C994D6}"/>
              </a:ext>
            </a:extLst>
          </p:cNvPr>
          <p:cNvSpPr>
            <a:spLocks noGrp="1"/>
          </p:cNvSpPr>
          <p:nvPr>
            <p:ph idx="1"/>
          </p:nvPr>
        </p:nvSpPr>
        <p:spPr>
          <a:xfrm>
            <a:off x="838200" y="1825625"/>
            <a:ext cx="10928684" cy="4351338"/>
          </a:xfrm>
        </p:spPr>
        <p:txBody>
          <a:bodyPr/>
          <a:lstStyle/>
          <a:p>
            <a:r>
              <a:rPr lang="fr-FR" dirty="0"/>
              <a:t>Les tableaux et les vecteurs sont des conteneurs contigus, c'est-à-dire qu'ils stockent leurs données dans une mémoire continue. L'opération d'insertion au milieu d'un tableau ou d'un vecteur est donc très coûteuse (en termes de nombre d'opérations et de temps de traitement) car nous devons déplacer tous les éléments. La liste chaînée peut être implémentée en utilisant le conteneur de liste.</a:t>
            </a:r>
            <a:endParaRPr lang="en-US" dirty="0"/>
          </a:p>
        </p:txBody>
      </p:sp>
      <p:pic>
        <p:nvPicPr>
          <p:cNvPr id="7" name="Image 6">
            <a:extLst>
              <a:ext uri="{FF2B5EF4-FFF2-40B4-BE49-F238E27FC236}">
                <a16:creationId xmlns:a16="http://schemas.microsoft.com/office/drawing/2014/main" id="{22714D63-8400-4EDB-89FA-8392237A06F4}"/>
              </a:ext>
            </a:extLst>
          </p:cNvPr>
          <p:cNvPicPr>
            <a:picLocks noChangeAspect="1"/>
          </p:cNvPicPr>
          <p:nvPr/>
        </p:nvPicPr>
        <p:blipFill rotWithShape="1">
          <a:blip r:embed="rId2"/>
          <a:srcRect l="17298" t="39565" r="26936" b="27086"/>
          <a:stretch/>
        </p:blipFill>
        <p:spPr>
          <a:xfrm>
            <a:off x="648928" y="4165380"/>
            <a:ext cx="8008375" cy="2692620"/>
          </a:xfrm>
          <a:prstGeom prst="rect">
            <a:avLst/>
          </a:prstGeom>
        </p:spPr>
      </p:pic>
    </p:spTree>
    <p:extLst>
      <p:ext uri="{BB962C8B-B14F-4D97-AF65-F5344CB8AC3E}">
        <p14:creationId xmlns:p14="http://schemas.microsoft.com/office/powerpoint/2010/main" val="39202051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6CF8903-8C0D-406B-A329-EF8D39AA713F}"/>
              </a:ext>
            </a:extLst>
          </p:cNvPr>
          <p:cNvPicPr>
            <a:picLocks noChangeAspect="1"/>
          </p:cNvPicPr>
          <p:nvPr/>
        </p:nvPicPr>
        <p:blipFill rotWithShape="1">
          <a:blip r:embed="rId2"/>
          <a:srcRect l="17056" t="20415" r="27056" b="42147"/>
          <a:stretch/>
        </p:blipFill>
        <p:spPr>
          <a:xfrm>
            <a:off x="398207" y="132736"/>
            <a:ext cx="8066860" cy="3038168"/>
          </a:xfrm>
          <a:prstGeom prst="rect">
            <a:avLst/>
          </a:prstGeom>
        </p:spPr>
      </p:pic>
      <p:pic>
        <p:nvPicPr>
          <p:cNvPr id="1026" name="Picture 2" descr="List creation example">
            <a:extLst>
              <a:ext uri="{FF2B5EF4-FFF2-40B4-BE49-F238E27FC236}">
                <a16:creationId xmlns:a16="http://schemas.microsoft.com/office/drawing/2014/main" id="{37E08FD0-AEEB-4773-8AAD-08D5ABB8E3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6746" y="3429000"/>
            <a:ext cx="5200852" cy="3204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16146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6C3C5898-4BA6-40C0-BFB9-2C53054F5B93}"/>
              </a:ext>
            </a:extLst>
          </p:cNvPr>
          <p:cNvPicPr>
            <a:picLocks noChangeAspect="1"/>
          </p:cNvPicPr>
          <p:nvPr/>
        </p:nvPicPr>
        <p:blipFill rotWithShape="1">
          <a:blip r:embed="rId2"/>
          <a:srcRect l="13186" t="32895" r="21854" b="12669"/>
          <a:stretch/>
        </p:blipFill>
        <p:spPr>
          <a:xfrm>
            <a:off x="1607573" y="1194619"/>
            <a:ext cx="10173767" cy="4793227"/>
          </a:xfrm>
          <a:prstGeom prst="rect">
            <a:avLst/>
          </a:prstGeom>
        </p:spPr>
      </p:pic>
    </p:spTree>
    <p:extLst>
      <p:ext uri="{BB962C8B-B14F-4D97-AF65-F5344CB8AC3E}">
        <p14:creationId xmlns:p14="http://schemas.microsoft.com/office/powerpoint/2010/main" val="3372560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AB5CB4-4802-4275-9A93-7451931E44A1}"/>
              </a:ext>
            </a:extLst>
          </p:cNvPr>
          <p:cNvSpPr>
            <a:spLocks noGrp="1"/>
          </p:cNvSpPr>
          <p:nvPr>
            <p:ph type="title"/>
          </p:nvPr>
        </p:nvSpPr>
        <p:spPr/>
        <p:txBody>
          <a:bodyPr/>
          <a:lstStyle/>
          <a:p>
            <a:r>
              <a:rPr lang="fr-FR"/>
              <a:t>Principe de base</a:t>
            </a:r>
            <a:endParaRPr lang="en-US" dirty="0"/>
          </a:p>
        </p:txBody>
      </p:sp>
      <p:sp>
        <p:nvSpPr>
          <p:cNvPr id="3" name="Espace réservé du contenu 2">
            <a:extLst>
              <a:ext uri="{FF2B5EF4-FFF2-40B4-BE49-F238E27FC236}">
                <a16:creationId xmlns:a16="http://schemas.microsoft.com/office/drawing/2014/main" id="{D3576F38-DB2A-47BE-8DEE-C3C20C822988}"/>
              </a:ext>
            </a:extLst>
          </p:cNvPr>
          <p:cNvSpPr>
            <a:spLocks noGrp="1"/>
          </p:cNvSpPr>
          <p:nvPr>
            <p:ph idx="1"/>
          </p:nvPr>
        </p:nvSpPr>
        <p:spPr>
          <a:xfrm>
            <a:off x="838200" y="1825625"/>
            <a:ext cx="10721454" cy="4667250"/>
          </a:xfrm>
        </p:spPr>
        <p:txBody>
          <a:bodyPr/>
          <a:lstStyle/>
          <a:p>
            <a:r>
              <a:rPr lang="fr-FR" b="0" i="0">
                <a:solidFill>
                  <a:srgbClr val="000000"/>
                </a:solidFill>
                <a:effectLst/>
                <a:latin typeface="Times New Roman" panose="02020603050405020304" pitchFamily="18" charset="0"/>
              </a:rPr>
              <a:t>Si une seule notion est à retenir de tout le concept de la STL, c'est celle-ci:</a:t>
            </a:r>
          </a:p>
          <a:p>
            <a:endParaRPr lang="en-US" dirty="0"/>
          </a:p>
        </p:txBody>
      </p:sp>
      <p:pic>
        <p:nvPicPr>
          <p:cNvPr id="1026" name="Picture 2">
            <a:extLst>
              <a:ext uri="{FF2B5EF4-FFF2-40B4-BE49-F238E27FC236}">
                <a16:creationId xmlns:a16="http://schemas.microsoft.com/office/drawing/2014/main" id="{60E83DC5-8F9C-4817-84A8-2D48197F17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0342" y="3262810"/>
            <a:ext cx="7355551" cy="1773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4171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97FAEC99-BBCF-415A-861B-5F967B6ED0BF}"/>
              </a:ext>
            </a:extLst>
          </p:cNvPr>
          <p:cNvSpPr>
            <a:spLocks noGrp="1"/>
          </p:cNvSpPr>
          <p:nvPr>
            <p:ph idx="1"/>
          </p:nvPr>
        </p:nvSpPr>
        <p:spPr/>
        <p:txBody>
          <a:bodyPr>
            <a:normAutofit/>
          </a:bodyPr>
          <a:lstStyle/>
          <a:p>
            <a:pPr marL="0" indent="0">
              <a:buNone/>
            </a:pPr>
            <a:r>
              <a:rPr lang="fr-FR" dirty="0"/>
              <a:t>Cette méthode, comme son nom l'indique, insère un élément à une position spécifique, dans une liste. Il existe 3 variantes de insert(), elles sont les suivantes :</a:t>
            </a:r>
          </a:p>
          <a:p>
            <a:r>
              <a:rPr lang="fr-FR" dirty="0">
                <a:solidFill>
                  <a:srgbClr val="D63384"/>
                </a:solidFill>
                <a:latin typeface="var(--bs-font-monospace)"/>
                <a:ea typeface="+mj-ea"/>
                <a:cs typeface="+mj-cs"/>
              </a:rPr>
              <a:t>insert(</a:t>
            </a:r>
            <a:r>
              <a:rPr lang="fr-FR" dirty="0" err="1">
                <a:solidFill>
                  <a:srgbClr val="D63384"/>
                </a:solidFill>
                <a:latin typeface="var(--bs-font-monospace)"/>
                <a:ea typeface="+mj-ea"/>
                <a:cs typeface="+mj-cs"/>
              </a:rPr>
              <a:t>iterator</a:t>
            </a:r>
            <a:r>
              <a:rPr lang="fr-FR" dirty="0">
                <a:solidFill>
                  <a:srgbClr val="D63384"/>
                </a:solidFill>
                <a:latin typeface="var(--bs-font-monospace)"/>
                <a:ea typeface="+mj-ea"/>
                <a:cs typeface="+mj-cs"/>
              </a:rPr>
              <a:t>, </a:t>
            </a:r>
            <a:r>
              <a:rPr lang="fr-FR" dirty="0" err="1">
                <a:solidFill>
                  <a:srgbClr val="D63384"/>
                </a:solidFill>
                <a:latin typeface="var(--bs-font-monospace)"/>
                <a:ea typeface="+mj-ea"/>
                <a:cs typeface="+mj-cs"/>
              </a:rPr>
              <a:t>element</a:t>
            </a:r>
            <a:r>
              <a:rPr lang="fr-FR" dirty="0">
                <a:solidFill>
                  <a:srgbClr val="D63384"/>
                </a:solidFill>
                <a:latin typeface="var(--bs-font-monospace)"/>
                <a:ea typeface="+mj-ea"/>
                <a:cs typeface="+mj-cs"/>
              </a:rPr>
              <a:t>) : </a:t>
            </a:r>
            <a:r>
              <a:rPr lang="fr-FR" dirty="0"/>
              <a:t>insère l'élément dans la liste avant la position pointée par l'</a:t>
            </a:r>
            <a:r>
              <a:rPr lang="fr-FR" dirty="0" err="1"/>
              <a:t>iterator</a:t>
            </a:r>
            <a:r>
              <a:rPr lang="fr-FR" dirty="0"/>
              <a:t>.</a:t>
            </a:r>
          </a:p>
          <a:p>
            <a:r>
              <a:rPr lang="fr-FR" dirty="0">
                <a:solidFill>
                  <a:srgbClr val="D63384"/>
                </a:solidFill>
                <a:latin typeface="var(--bs-font-monospace)"/>
                <a:ea typeface="+mj-ea"/>
                <a:cs typeface="+mj-cs"/>
              </a:rPr>
              <a:t>insert(</a:t>
            </a:r>
            <a:r>
              <a:rPr lang="fr-FR" dirty="0" err="1">
                <a:solidFill>
                  <a:srgbClr val="D63384"/>
                </a:solidFill>
                <a:latin typeface="var(--bs-font-monospace)"/>
                <a:ea typeface="+mj-ea"/>
                <a:cs typeface="+mj-cs"/>
              </a:rPr>
              <a:t>iterator</a:t>
            </a:r>
            <a:r>
              <a:rPr lang="fr-FR" dirty="0">
                <a:solidFill>
                  <a:srgbClr val="D63384"/>
                </a:solidFill>
                <a:latin typeface="var(--bs-font-monospace)"/>
                <a:ea typeface="+mj-ea"/>
                <a:cs typeface="+mj-cs"/>
              </a:rPr>
              <a:t>, count, </a:t>
            </a:r>
            <a:r>
              <a:rPr lang="fr-FR" dirty="0" err="1">
                <a:solidFill>
                  <a:srgbClr val="D63384"/>
                </a:solidFill>
                <a:latin typeface="var(--bs-font-monospace)"/>
                <a:ea typeface="+mj-ea"/>
                <a:cs typeface="+mj-cs"/>
              </a:rPr>
              <a:t>element</a:t>
            </a:r>
            <a:r>
              <a:rPr lang="fr-FR" dirty="0">
                <a:solidFill>
                  <a:srgbClr val="D63384"/>
                </a:solidFill>
                <a:latin typeface="var(--bs-font-monospace)"/>
                <a:ea typeface="+mj-ea"/>
                <a:cs typeface="+mj-cs"/>
              </a:rPr>
              <a:t>) </a:t>
            </a:r>
            <a:r>
              <a:rPr lang="fr-FR" dirty="0"/>
              <a:t>: insère l'élément dans la liste avant la position pointée par l'itérateur, count nombre de fois.</a:t>
            </a:r>
          </a:p>
          <a:p>
            <a:r>
              <a:rPr lang="fr-FR" dirty="0">
                <a:solidFill>
                  <a:srgbClr val="D63384"/>
                </a:solidFill>
                <a:latin typeface="var(--bs-font-monospace)"/>
                <a:ea typeface="+mj-ea"/>
                <a:cs typeface="+mj-cs"/>
              </a:rPr>
              <a:t>insert(</a:t>
            </a:r>
            <a:r>
              <a:rPr lang="fr-FR" dirty="0" err="1">
                <a:solidFill>
                  <a:srgbClr val="D63384"/>
                </a:solidFill>
                <a:latin typeface="var(--bs-font-monospace)"/>
                <a:ea typeface="+mj-ea"/>
                <a:cs typeface="+mj-cs"/>
              </a:rPr>
              <a:t>iterator</a:t>
            </a:r>
            <a:r>
              <a:rPr lang="fr-FR" dirty="0">
                <a:solidFill>
                  <a:srgbClr val="D63384"/>
                </a:solidFill>
                <a:latin typeface="var(--bs-font-monospace)"/>
                <a:ea typeface="+mj-ea"/>
                <a:cs typeface="+mj-cs"/>
              </a:rPr>
              <a:t>, </a:t>
            </a:r>
            <a:r>
              <a:rPr lang="fr-FR" dirty="0" err="1">
                <a:solidFill>
                  <a:srgbClr val="D63384"/>
                </a:solidFill>
                <a:latin typeface="var(--bs-font-monospace)"/>
                <a:ea typeface="+mj-ea"/>
                <a:cs typeface="+mj-cs"/>
              </a:rPr>
              <a:t>start_iterator</a:t>
            </a:r>
            <a:r>
              <a:rPr lang="fr-FR" dirty="0">
                <a:solidFill>
                  <a:srgbClr val="D63384"/>
                </a:solidFill>
                <a:latin typeface="var(--bs-font-monospace)"/>
                <a:ea typeface="+mj-ea"/>
                <a:cs typeface="+mj-cs"/>
              </a:rPr>
              <a:t>, </a:t>
            </a:r>
            <a:r>
              <a:rPr lang="fr-FR" dirty="0" err="1">
                <a:solidFill>
                  <a:srgbClr val="D63384"/>
                </a:solidFill>
                <a:latin typeface="var(--bs-font-monospace)"/>
                <a:ea typeface="+mj-ea"/>
                <a:cs typeface="+mj-cs"/>
              </a:rPr>
              <a:t>end_iterator</a:t>
            </a:r>
            <a:r>
              <a:rPr lang="fr-FR" dirty="0">
                <a:solidFill>
                  <a:srgbClr val="D63384"/>
                </a:solidFill>
                <a:latin typeface="var(--bs-font-monospace)"/>
                <a:ea typeface="+mj-ea"/>
                <a:cs typeface="+mj-cs"/>
              </a:rPr>
              <a:t>) </a:t>
            </a:r>
            <a:r>
              <a:rPr lang="fr-FR" dirty="0"/>
              <a:t>: insère l'élément pointé par </a:t>
            </a:r>
            <a:r>
              <a:rPr lang="fr-FR" dirty="0" err="1"/>
              <a:t>start_iterator</a:t>
            </a:r>
            <a:r>
              <a:rPr lang="fr-FR" dirty="0"/>
              <a:t> dans l'élément pointé par </a:t>
            </a:r>
            <a:r>
              <a:rPr lang="fr-FR" dirty="0" err="1"/>
              <a:t>end_iterator</a:t>
            </a:r>
            <a:r>
              <a:rPr lang="fr-FR" dirty="0"/>
              <a:t> avant la position pointée par </a:t>
            </a:r>
            <a:r>
              <a:rPr lang="fr-FR" dirty="0" err="1"/>
              <a:t>iterator</a:t>
            </a:r>
            <a:r>
              <a:rPr lang="fr-FR" dirty="0"/>
              <a:t>.</a:t>
            </a:r>
            <a:endParaRPr lang="en-US" dirty="0"/>
          </a:p>
        </p:txBody>
      </p:sp>
      <p:sp>
        <p:nvSpPr>
          <p:cNvPr id="4" name="Rectangle 1">
            <a:extLst>
              <a:ext uri="{FF2B5EF4-FFF2-40B4-BE49-F238E27FC236}">
                <a16:creationId xmlns:a16="http://schemas.microsoft.com/office/drawing/2014/main" id="{8313A4AC-2D01-42D4-8974-BC0AB50E5027}"/>
              </a:ext>
            </a:extLst>
          </p:cNvPr>
          <p:cNvSpPr>
            <a:spLocks noGrp="1" noChangeArrowheads="1"/>
          </p:cNvSpPr>
          <p:nvPr>
            <p:ph type="title"/>
          </p:nvPr>
        </p:nvSpPr>
        <p:spPr bwMode="auto">
          <a:xfrm>
            <a:off x="838199" y="324901"/>
            <a:ext cx="10341077" cy="14060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63384"/>
                </a:solidFill>
                <a:effectLst/>
                <a:latin typeface="var(--bs-font-monospace)"/>
              </a:rPr>
              <a:t>insert</a:t>
            </a:r>
            <a:endParaRPr kumimoji="0" lang="en-US" altLang="en-US" sz="1300" b="0" i="0" u="none" strike="noStrike" cap="none" normalizeH="0" baseline="0" dirty="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62259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A779CF-5369-4D12-A1F3-3900AF2EF650}"/>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330D5702-E6FE-46A1-BE6D-6DE7CD8675EA}"/>
              </a:ext>
            </a:extLst>
          </p:cNvPr>
          <p:cNvSpPr>
            <a:spLocks noGrp="1"/>
          </p:cNvSpPr>
          <p:nvPr>
            <p:ph idx="1"/>
          </p:nvPr>
        </p:nvSpPr>
        <p:spPr/>
        <p:txBody>
          <a:bodyPr/>
          <a:lstStyle/>
          <a:p>
            <a:endParaRPr lang="en-US"/>
          </a:p>
        </p:txBody>
      </p:sp>
      <p:pic>
        <p:nvPicPr>
          <p:cNvPr id="5" name="Image 4">
            <a:extLst>
              <a:ext uri="{FF2B5EF4-FFF2-40B4-BE49-F238E27FC236}">
                <a16:creationId xmlns:a16="http://schemas.microsoft.com/office/drawing/2014/main" id="{0AFEA3DF-A764-462E-A11B-F2AC6EFDAEFA}"/>
              </a:ext>
            </a:extLst>
          </p:cNvPr>
          <p:cNvPicPr>
            <a:picLocks noChangeAspect="1"/>
          </p:cNvPicPr>
          <p:nvPr/>
        </p:nvPicPr>
        <p:blipFill rotWithShape="1">
          <a:blip r:embed="rId2"/>
          <a:srcRect l="17782" t="13530" r="28871" b="7291"/>
          <a:stretch/>
        </p:blipFill>
        <p:spPr>
          <a:xfrm>
            <a:off x="1690815" y="18426"/>
            <a:ext cx="8072618" cy="6736335"/>
          </a:xfrm>
          <a:prstGeom prst="rect">
            <a:avLst/>
          </a:prstGeom>
        </p:spPr>
      </p:pic>
    </p:spTree>
    <p:extLst>
      <p:ext uri="{BB962C8B-B14F-4D97-AF65-F5344CB8AC3E}">
        <p14:creationId xmlns:p14="http://schemas.microsoft.com/office/powerpoint/2010/main" val="37083046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754F780-88D8-41ED-9D60-CCB2CFF3626B}"/>
              </a:ext>
            </a:extLst>
          </p:cNvPr>
          <p:cNvSpPr>
            <a:spLocks noGrp="1"/>
          </p:cNvSpPr>
          <p:nvPr>
            <p:ph type="title"/>
          </p:nvPr>
        </p:nvSpPr>
        <p:spPr/>
        <p:txBody>
          <a:bodyPr/>
          <a:lstStyle/>
          <a:p>
            <a:r>
              <a:rPr lang="en-US" dirty="0" err="1">
                <a:solidFill>
                  <a:srgbClr val="D63384"/>
                </a:solidFill>
                <a:latin typeface="var(--bs-font-monospace)"/>
              </a:rPr>
              <a:t>push_back</a:t>
            </a:r>
            <a:r>
              <a:rPr lang="en-US" dirty="0">
                <a:solidFill>
                  <a:srgbClr val="D63384"/>
                </a:solidFill>
                <a:latin typeface="var(--bs-font-monospace)"/>
              </a:rPr>
              <a:t> </a:t>
            </a:r>
            <a:r>
              <a:rPr lang="en-US" dirty="0"/>
              <a:t>et </a:t>
            </a:r>
            <a:r>
              <a:rPr lang="en-US" dirty="0" err="1">
                <a:solidFill>
                  <a:srgbClr val="D63384"/>
                </a:solidFill>
                <a:latin typeface="var(--bs-font-monospace)"/>
              </a:rPr>
              <a:t>push_front</a:t>
            </a:r>
            <a:endParaRPr lang="en-US" dirty="0">
              <a:solidFill>
                <a:srgbClr val="D63384"/>
              </a:solidFill>
              <a:latin typeface="var(--bs-font-monospace)"/>
            </a:endParaRPr>
          </a:p>
        </p:txBody>
      </p:sp>
      <p:sp>
        <p:nvSpPr>
          <p:cNvPr id="3" name="Espace réservé du contenu 2">
            <a:extLst>
              <a:ext uri="{FF2B5EF4-FFF2-40B4-BE49-F238E27FC236}">
                <a16:creationId xmlns:a16="http://schemas.microsoft.com/office/drawing/2014/main" id="{23FE61D1-4F3F-4E6E-8659-433D9D3A8C60}"/>
              </a:ext>
            </a:extLst>
          </p:cNvPr>
          <p:cNvSpPr>
            <a:spLocks noGrp="1"/>
          </p:cNvSpPr>
          <p:nvPr>
            <p:ph idx="1"/>
          </p:nvPr>
        </p:nvSpPr>
        <p:spPr>
          <a:xfrm>
            <a:off x="838200" y="1825625"/>
            <a:ext cx="10515600" cy="4530930"/>
          </a:xfrm>
        </p:spPr>
        <p:txBody>
          <a:bodyPr>
            <a:normAutofit/>
          </a:bodyPr>
          <a:lstStyle/>
          <a:p>
            <a:r>
              <a:rPr lang="fr-FR" dirty="0"/>
              <a:t>La méthode </a:t>
            </a:r>
            <a:r>
              <a:rPr lang="fr-FR" dirty="0" err="1"/>
              <a:t>push_back</a:t>
            </a:r>
            <a:r>
              <a:rPr lang="fr-FR" dirty="0"/>
              <a:t>(</a:t>
            </a:r>
            <a:r>
              <a:rPr lang="fr-FR" dirty="0" err="1"/>
              <a:t>element</a:t>
            </a:r>
            <a:r>
              <a:rPr lang="fr-FR" dirty="0"/>
              <a:t>) est utilisée pour pousser des éléments dans une liste depuis l'arrière.</a:t>
            </a:r>
          </a:p>
          <a:p>
            <a:endParaRPr lang="fr-FR" dirty="0"/>
          </a:p>
          <a:p>
            <a:endParaRPr lang="fr-FR" dirty="0"/>
          </a:p>
          <a:p>
            <a:endParaRPr lang="fr-FR" dirty="0"/>
          </a:p>
          <a:p>
            <a:endParaRPr lang="fr-FR" dirty="0"/>
          </a:p>
          <a:p>
            <a:r>
              <a:rPr lang="fr-FR" dirty="0"/>
              <a:t>La méthode </a:t>
            </a:r>
            <a:r>
              <a:rPr lang="fr-FR" dirty="0" err="1"/>
              <a:t>push_front</a:t>
            </a:r>
            <a:r>
              <a:rPr lang="fr-FR" dirty="0"/>
              <a:t>(</a:t>
            </a:r>
            <a:r>
              <a:rPr lang="fr-FR" dirty="0" err="1"/>
              <a:t>element</a:t>
            </a:r>
            <a:r>
              <a:rPr lang="fr-FR" dirty="0"/>
              <a:t>) est utilisée pour pousser les éléments dans une liste depuis le début.</a:t>
            </a:r>
            <a:endParaRPr lang="en-US" dirty="0"/>
          </a:p>
        </p:txBody>
      </p:sp>
      <p:pic>
        <p:nvPicPr>
          <p:cNvPr id="3074" name="Picture 2" descr="Push elements from back in Lists">
            <a:extLst>
              <a:ext uri="{FF2B5EF4-FFF2-40B4-BE49-F238E27FC236}">
                <a16:creationId xmlns:a16="http://schemas.microsoft.com/office/drawing/2014/main" id="{458B5F59-50DB-4978-B7F3-01FA6C25B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2413" y="2625212"/>
            <a:ext cx="5608073" cy="221826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ush elements from front in Lists">
            <a:extLst>
              <a:ext uri="{FF2B5EF4-FFF2-40B4-BE49-F238E27FC236}">
                <a16:creationId xmlns:a16="http://schemas.microsoft.com/office/drawing/2014/main" id="{FF8D52BF-CEC3-43B4-8A3E-0BD46F328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4929" y="4843474"/>
            <a:ext cx="6372225" cy="19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532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70B414-35C8-4EEF-9788-8FC356E9E527}"/>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81165563-DC89-4EAC-9F1B-66EF4BD99655}"/>
              </a:ext>
            </a:extLst>
          </p:cNvPr>
          <p:cNvSpPr>
            <a:spLocks noGrp="1"/>
          </p:cNvSpPr>
          <p:nvPr>
            <p:ph idx="1"/>
          </p:nvPr>
        </p:nvSpPr>
        <p:spPr/>
        <p:txBody>
          <a:bodyPr/>
          <a:lstStyle/>
          <a:p>
            <a:endParaRPr lang="en-US"/>
          </a:p>
        </p:txBody>
      </p:sp>
      <p:pic>
        <p:nvPicPr>
          <p:cNvPr id="5" name="Image 4">
            <a:extLst>
              <a:ext uri="{FF2B5EF4-FFF2-40B4-BE49-F238E27FC236}">
                <a16:creationId xmlns:a16="http://schemas.microsoft.com/office/drawing/2014/main" id="{3F4A32E5-BFB2-4298-B433-4C0A7E540D34}"/>
              </a:ext>
            </a:extLst>
          </p:cNvPr>
          <p:cNvPicPr>
            <a:picLocks noChangeAspect="1"/>
          </p:cNvPicPr>
          <p:nvPr/>
        </p:nvPicPr>
        <p:blipFill rotWithShape="1">
          <a:blip r:embed="rId2"/>
          <a:srcRect l="17299" t="29883" r="26814" b="6638"/>
          <a:stretch/>
        </p:blipFill>
        <p:spPr>
          <a:xfrm>
            <a:off x="1150373" y="456636"/>
            <a:ext cx="9452139" cy="6036239"/>
          </a:xfrm>
          <a:prstGeom prst="rect">
            <a:avLst/>
          </a:prstGeom>
        </p:spPr>
      </p:pic>
    </p:spTree>
    <p:extLst>
      <p:ext uri="{BB962C8B-B14F-4D97-AF65-F5344CB8AC3E}">
        <p14:creationId xmlns:p14="http://schemas.microsoft.com/office/powerpoint/2010/main" val="34134529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F461A5-A6DA-46A1-8FDD-D09A44CA13BD}"/>
              </a:ext>
            </a:extLst>
          </p:cNvPr>
          <p:cNvSpPr>
            <a:spLocks noGrp="1"/>
          </p:cNvSpPr>
          <p:nvPr>
            <p:ph type="title"/>
          </p:nvPr>
        </p:nvSpPr>
        <p:spPr/>
        <p:txBody>
          <a:bodyPr/>
          <a:lstStyle/>
          <a:p>
            <a:r>
              <a:rPr lang="fr-FR" dirty="0" err="1">
                <a:solidFill>
                  <a:srgbClr val="D63384"/>
                </a:solidFill>
                <a:latin typeface="var(--bs-font-monospace)"/>
              </a:rPr>
              <a:t>pop_back</a:t>
            </a:r>
            <a:r>
              <a:rPr lang="fr-FR" dirty="0">
                <a:solidFill>
                  <a:srgbClr val="D63384"/>
                </a:solidFill>
                <a:latin typeface="var(--bs-font-monospace)"/>
              </a:rPr>
              <a:t> </a:t>
            </a:r>
            <a:r>
              <a:rPr lang="fr-FR" dirty="0"/>
              <a:t>et </a:t>
            </a:r>
            <a:r>
              <a:rPr lang="fr-FR" dirty="0" err="1">
                <a:solidFill>
                  <a:srgbClr val="D63384"/>
                </a:solidFill>
                <a:latin typeface="var(--bs-font-monospace)"/>
              </a:rPr>
              <a:t>pop_front</a:t>
            </a:r>
            <a:endParaRPr lang="en-US" dirty="0">
              <a:solidFill>
                <a:srgbClr val="D63384"/>
              </a:solidFill>
              <a:latin typeface="var(--bs-font-monospace)"/>
            </a:endParaRPr>
          </a:p>
        </p:txBody>
      </p:sp>
      <p:sp>
        <p:nvSpPr>
          <p:cNvPr id="3" name="Espace réservé du contenu 2">
            <a:extLst>
              <a:ext uri="{FF2B5EF4-FFF2-40B4-BE49-F238E27FC236}">
                <a16:creationId xmlns:a16="http://schemas.microsoft.com/office/drawing/2014/main" id="{59858F90-3711-451E-A337-76253EED8541}"/>
              </a:ext>
            </a:extLst>
          </p:cNvPr>
          <p:cNvSpPr>
            <a:spLocks noGrp="1"/>
          </p:cNvSpPr>
          <p:nvPr>
            <p:ph idx="1"/>
          </p:nvPr>
        </p:nvSpPr>
        <p:spPr/>
        <p:txBody>
          <a:bodyPr/>
          <a:lstStyle/>
          <a:p>
            <a:r>
              <a:rPr lang="fr-FR" dirty="0" err="1"/>
              <a:t>pop_front</a:t>
            </a:r>
            <a:r>
              <a:rPr lang="fr-FR" dirty="0"/>
              <a:t>() enlève le premier élément du début de la liste. Alors que </a:t>
            </a:r>
            <a:r>
              <a:rPr lang="fr-FR" dirty="0" err="1"/>
              <a:t>pop_back</a:t>
            </a:r>
            <a:r>
              <a:rPr lang="fr-FR" dirty="0"/>
              <a:t>() enlève le premier élément de la fin de la liste.</a:t>
            </a:r>
          </a:p>
          <a:p>
            <a:endParaRPr lang="en-US" dirty="0"/>
          </a:p>
        </p:txBody>
      </p:sp>
      <p:pic>
        <p:nvPicPr>
          <p:cNvPr id="7" name="Image 6">
            <a:extLst>
              <a:ext uri="{FF2B5EF4-FFF2-40B4-BE49-F238E27FC236}">
                <a16:creationId xmlns:a16="http://schemas.microsoft.com/office/drawing/2014/main" id="{288266F4-E3FA-4E2F-8B4D-329E3A326140}"/>
              </a:ext>
            </a:extLst>
          </p:cNvPr>
          <p:cNvPicPr>
            <a:picLocks noChangeAspect="1"/>
          </p:cNvPicPr>
          <p:nvPr/>
        </p:nvPicPr>
        <p:blipFill rotWithShape="1">
          <a:blip r:embed="rId2"/>
          <a:srcRect l="17661" t="33325" r="27298" b="12885"/>
          <a:stretch/>
        </p:blipFill>
        <p:spPr>
          <a:xfrm>
            <a:off x="1578078" y="2692797"/>
            <a:ext cx="7580670" cy="4165204"/>
          </a:xfrm>
          <a:prstGeom prst="rect">
            <a:avLst/>
          </a:prstGeom>
        </p:spPr>
      </p:pic>
    </p:spTree>
    <p:extLst>
      <p:ext uri="{BB962C8B-B14F-4D97-AF65-F5344CB8AC3E}">
        <p14:creationId xmlns:p14="http://schemas.microsoft.com/office/powerpoint/2010/main" val="40348875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9C5FDA-A286-4A41-8D94-47171D23B041}"/>
              </a:ext>
            </a:extLst>
          </p:cNvPr>
          <p:cNvSpPr>
            <a:spLocks noGrp="1"/>
          </p:cNvSpPr>
          <p:nvPr>
            <p:ph type="title"/>
          </p:nvPr>
        </p:nvSpPr>
        <p:spPr/>
        <p:txBody>
          <a:bodyPr/>
          <a:lstStyle/>
          <a:p>
            <a:r>
              <a:rPr lang="fr-FR" dirty="0"/>
              <a:t>Autres fonctions</a:t>
            </a:r>
            <a:endParaRPr lang="en-US" dirty="0"/>
          </a:p>
        </p:txBody>
      </p:sp>
      <p:sp>
        <p:nvSpPr>
          <p:cNvPr id="3" name="Espace réservé du contenu 2">
            <a:extLst>
              <a:ext uri="{FF2B5EF4-FFF2-40B4-BE49-F238E27FC236}">
                <a16:creationId xmlns:a16="http://schemas.microsoft.com/office/drawing/2014/main" id="{65F475B2-8697-4E01-BD59-17B5D667FD05}"/>
              </a:ext>
            </a:extLst>
          </p:cNvPr>
          <p:cNvSpPr>
            <a:spLocks noGrp="1"/>
          </p:cNvSpPr>
          <p:nvPr>
            <p:ph idx="1"/>
          </p:nvPr>
        </p:nvSpPr>
        <p:spPr/>
        <p:txBody>
          <a:bodyPr/>
          <a:lstStyle/>
          <a:p>
            <a:r>
              <a:rPr lang="fr-FR" dirty="0"/>
              <a:t>fonction </a:t>
            </a:r>
            <a:r>
              <a:rPr lang="fr-FR" dirty="0" err="1">
                <a:solidFill>
                  <a:srgbClr val="D63384"/>
                </a:solidFill>
                <a:latin typeface="var(--bs-font-monospace)"/>
                <a:ea typeface="+mj-ea"/>
                <a:cs typeface="+mj-cs"/>
              </a:rPr>
              <a:t>empty</a:t>
            </a:r>
            <a:r>
              <a:rPr lang="fr-FR" dirty="0">
                <a:solidFill>
                  <a:srgbClr val="D63384"/>
                </a:solidFill>
                <a:latin typeface="var(--bs-font-monospace)"/>
                <a:ea typeface="+mj-ea"/>
                <a:cs typeface="+mj-cs"/>
              </a:rPr>
              <a:t>() </a:t>
            </a:r>
            <a:r>
              <a:rPr lang="fr-FR" dirty="0"/>
              <a:t>:  Cette méthode renvoie vrai si la liste est vide, sinon elle renvoie faux.</a:t>
            </a:r>
          </a:p>
          <a:p>
            <a:r>
              <a:rPr lang="fr-FR" dirty="0">
                <a:solidFill>
                  <a:srgbClr val="D63384"/>
                </a:solidFill>
                <a:latin typeface="var(--bs-font-monospace)"/>
                <a:ea typeface="+mj-ea"/>
                <a:cs typeface="+mj-cs"/>
              </a:rPr>
              <a:t>front() </a:t>
            </a:r>
            <a:r>
              <a:rPr lang="fr-FR" dirty="0"/>
              <a:t>est utilisé pour obtenir le premier élément de la liste depuis le début tandis que </a:t>
            </a:r>
            <a:r>
              <a:rPr lang="fr-FR" dirty="0">
                <a:solidFill>
                  <a:srgbClr val="D63384"/>
                </a:solidFill>
                <a:latin typeface="var(--bs-font-monospace)"/>
                <a:ea typeface="+mj-ea"/>
                <a:cs typeface="+mj-cs"/>
              </a:rPr>
              <a:t>back() </a:t>
            </a:r>
            <a:r>
              <a:rPr lang="fr-FR" dirty="0"/>
              <a:t>est utilisé pour obtenir le premier élément de la liste depuis l'arrière.</a:t>
            </a:r>
          </a:p>
          <a:p>
            <a:r>
              <a:rPr lang="fr-FR" dirty="0"/>
              <a:t>fonction </a:t>
            </a:r>
            <a:r>
              <a:rPr lang="fr-FR" dirty="0">
                <a:solidFill>
                  <a:srgbClr val="D63384"/>
                </a:solidFill>
                <a:latin typeface="var(--bs-font-monospace)"/>
                <a:ea typeface="+mj-ea"/>
                <a:cs typeface="+mj-cs"/>
              </a:rPr>
              <a:t>swap(): </a:t>
            </a:r>
            <a:r>
              <a:rPr lang="fr-FR" dirty="0"/>
              <a:t>Échange deux listes, si une exception est levée lors de l'échange d'un élément, swap() lève l'exception. Les deux listes qui doivent être échangées doivent être du même type, c'est-à-dire que vous ne pouvez pas échanger une liste d'entiers avec une liste de chaînes de caractères.</a:t>
            </a:r>
            <a:endParaRPr lang="en-US" dirty="0"/>
          </a:p>
        </p:txBody>
      </p:sp>
    </p:spTree>
    <p:extLst>
      <p:ext uri="{BB962C8B-B14F-4D97-AF65-F5344CB8AC3E}">
        <p14:creationId xmlns:p14="http://schemas.microsoft.com/office/powerpoint/2010/main" val="38907477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ADEF22-D8F2-441A-B684-AEB90D2C4B03}"/>
              </a:ext>
            </a:extLst>
          </p:cNvPr>
          <p:cNvSpPr>
            <a:spLocks noGrp="1"/>
          </p:cNvSpPr>
          <p:nvPr>
            <p:ph type="title"/>
          </p:nvPr>
        </p:nvSpPr>
        <p:spPr/>
        <p:txBody>
          <a:bodyPr/>
          <a:lstStyle/>
          <a:p>
            <a:r>
              <a:rPr lang="fr-FR">
                <a:solidFill>
                  <a:srgbClr val="D63384"/>
                </a:solidFill>
                <a:latin typeface="var(--bs-font-monospace)"/>
              </a:rPr>
              <a:t>Reverse</a:t>
            </a:r>
            <a:endParaRPr lang="en-US" dirty="0">
              <a:solidFill>
                <a:srgbClr val="D63384"/>
              </a:solidFill>
              <a:latin typeface="var(--bs-font-monospace)"/>
            </a:endParaRPr>
          </a:p>
        </p:txBody>
      </p:sp>
      <p:sp>
        <p:nvSpPr>
          <p:cNvPr id="3" name="Espace réservé du contenu 2">
            <a:extLst>
              <a:ext uri="{FF2B5EF4-FFF2-40B4-BE49-F238E27FC236}">
                <a16:creationId xmlns:a16="http://schemas.microsoft.com/office/drawing/2014/main" id="{8EA118A7-0223-4B7A-A23C-A071E709F86D}"/>
              </a:ext>
            </a:extLst>
          </p:cNvPr>
          <p:cNvSpPr>
            <a:spLocks noGrp="1"/>
          </p:cNvSpPr>
          <p:nvPr>
            <p:ph idx="1"/>
          </p:nvPr>
        </p:nvSpPr>
        <p:spPr/>
        <p:txBody>
          <a:bodyPr/>
          <a:lstStyle/>
          <a:p>
            <a:r>
              <a:rPr lang="fr-FR" dirty="0"/>
              <a:t>Cette méthode peut être utilisée pour inverser complètement une liste.</a:t>
            </a:r>
            <a:endParaRPr lang="en-US" dirty="0"/>
          </a:p>
        </p:txBody>
      </p:sp>
      <p:pic>
        <p:nvPicPr>
          <p:cNvPr id="9" name="Image 8">
            <a:extLst>
              <a:ext uri="{FF2B5EF4-FFF2-40B4-BE49-F238E27FC236}">
                <a16:creationId xmlns:a16="http://schemas.microsoft.com/office/drawing/2014/main" id="{C7FD0791-1431-4488-88DE-7DBF6F1B5D04}"/>
              </a:ext>
            </a:extLst>
          </p:cNvPr>
          <p:cNvPicPr>
            <a:picLocks noChangeAspect="1"/>
          </p:cNvPicPr>
          <p:nvPr/>
        </p:nvPicPr>
        <p:blipFill rotWithShape="1">
          <a:blip r:embed="rId2"/>
          <a:srcRect l="17782" t="44297" r="26936" b="9912"/>
          <a:stretch/>
        </p:blipFill>
        <p:spPr>
          <a:xfrm>
            <a:off x="705604" y="3038168"/>
            <a:ext cx="8202421" cy="3819832"/>
          </a:xfrm>
          <a:prstGeom prst="rect">
            <a:avLst/>
          </a:prstGeom>
        </p:spPr>
      </p:pic>
    </p:spTree>
    <p:extLst>
      <p:ext uri="{BB962C8B-B14F-4D97-AF65-F5344CB8AC3E}">
        <p14:creationId xmlns:p14="http://schemas.microsoft.com/office/powerpoint/2010/main" val="1831728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A9F597A-0EAC-41F1-8391-9E2B36B2BE0F}"/>
              </a:ext>
            </a:extLst>
          </p:cNvPr>
          <p:cNvSpPr>
            <a:spLocks noGrp="1"/>
          </p:cNvSpPr>
          <p:nvPr>
            <p:ph idx="1"/>
          </p:nvPr>
        </p:nvSpPr>
        <p:spPr>
          <a:xfrm>
            <a:off x="838200" y="1825624"/>
            <a:ext cx="10515600" cy="5032375"/>
          </a:xfrm>
        </p:spPr>
        <p:txBody>
          <a:bodyPr>
            <a:normAutofit/>
          </a:bodyPr>
          <a:lstStyle/>
          <a:p>
            <a:pPr marL="0" indent="0">
              <a:buNone/>
            </a:pPr>
            <a:r>
              <a:rPr lang="fr-FR" dirty="0"/>
              <a:t>La méthode sort() trie la liste donnée. Elle ne crée pas de nouvelle liste triée mais change la position des éléments dans une liste existante pour la trier. Cette méthode a deux variantes :</a:t>
            </a:r>
          </a:p>
          <a:p>
            <a:r>
              <a:rPr lang="fr-FR" dirty="0">
                <a:solidFill>
                  <a:srgbClr val="D63384"/>
                </a:solidFill>
                <a:latin typeface="var(--bs-font-monospace)"/>
                <a:ea typeface="+mj-ea"/>
                <a:cs typeface="+mj-cs"/>
              </a:rPr>
              <a:t>sort() </a:t>
            </a:r>
            <a:r>
              <a:rPr lang="fr-FR" dirty="0"/>
              <a:t>: trie les éléments de la liste dans l'ordre croissant, l'élément de la liste doit être numérique pour cette fonction.</a:t>
            </a:r>
          </a:p>
          <a:p>
            <a:r>
              <a:rPr lang="fr-FR" dirty="0">
                <a:solidFill>
                  <a:srgbClr val="D63384"/>
                </a:solidFill>
                <a:latin typeface="var(--bs-font-monospace)"/>
                <a:ea typeface="+mj-ea"/>
                <a:cs typeface="+mj-cs"/>
              </a:rPr>
              <a:t>sort(</a:t>
            </a:r>
            <a:r>
              <a:rPr lang="fr-FR" dirty="0" err="1">
                <a:solidFill>
                  <a:srgbClr val="D63384"/>
                </a:solidFill>
                <a:latin typeface="var(--bs-font-monospace)"/>
                <a:ea typeface="+mj-ea"/>
                <a:cs typeface="+mj-cs"/>
              </a:rPr>
              <a:t>compare_function</a:t>
            </a:r>
            <a:r>
              <a:rPr lang="fr-FR" dirty="0">
                <a:solidFill>
                  <a:srgbClr val="D63384"/>
                </a:solidFill>
                <a:latin typeface="var(--bs-font-monospace)"/>
                <a:ea typeface="+mj-ea"/>
                <a:cs typeface="+mj-cs"/>
              </a:rPr>
              <a:t>) </a:t>
            </a:r>
            <a:r>
              <a:rPr lang="fr-FR" dirty="0"/>
              <a:t>: Ce type de sort() est utilisé lorsque nous devons modifier la méthode de tri. Il est très utile pour les éléments qui ne sont pas numériques. Nous pouvons définir comment nous voulons trier les éléments de la liste dans la fonction </a:t>
            </a:r>
            <a:r>
              <a:rPr lang="fr-FR" dirty="0" err="1"/>
              <a:t>compare_funtion</a:t>
            </a:r>
            <a:r>
              <a:rPr lang="fr-FR" dirty="0"/>
              <a:t>. Par exemple, une liste de chaînes de caractères peut être triée en fonction de la longueur de la chaîne, elle peut également être utilisée pour trier par ordre décroissant.</a:t>
            </a:r>
          </a:p>
          <a:p>
            <a:endParaRPr lang="en-US" dirty="0"/>
          </a:p>
        </p:txBody>
      </p:sp>
      <p:sp>
        <p:nvSpPr>
          <p:cNvPr id="4" name="Rectangle 1">
            <a:extLst>
              <a:ext uri="{FF2B5EF4-FFF2-40B4-BE49-F238E27FC236}">
                <a16:creationId xmlns:a16="http://schemas.microsoft.com/office/drawing/2014/main" id="{39816BC1-1FB2-4B0B-BBEF-F0A91D092717}"/>
              </a:ext>
            </a:extLst>
          </p:cNvPr>
          <p:cNvSpPr>
            <a:spLocks noGrp="1" noChangeArrowheads="1"/>
          </p:cNvSpPr>
          <p:nvPr>
            <p:ph type="title"/>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D63384"/>
                </a:solidFill>
                <a:effectLst/>
                <a:latin typeface="var(--bs-font-monospace)"/>
              </a:rPr>
              <a:t>sort</a:t>
            </a:r>
            <a:endParaRPr kumimoji="0" lang="en-US" altLang="en-US" sz="1300" b="0" i="0" u="none" strike="noStrike" cap="none" normalizeH="0" baseline="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519483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8EFC12-C841-4369-BB3E-80695F1EAC74}"/>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53F6C951-CEE7-4A1A-AF43-B4C054CCF068}"/>
              </a:ext>
            </a:extLst>
          </p:cNvPr>
          <p:cNvSpPr>
            <a:spLocks noGrp="1"/>
          </p:cNvSpPr>
          <p:nvPr>
            <p:ph idx="1"/>
          </p:nvPr>
        </p:nvSpPr>
        <p:spPr/>
        <p:txBody>
          <a:bodyPr/>
          <a:lstStyle/>
          <a:p>
            <a:endParaRPr lang="en-US"/>
          </a:p>
        </p:txBody>
      </p:sp>
      <p:pic>
        <p:nvPicPr>
          <p:cNvPr id="5" name="Image 4">
            <a:extLst>
              <a:ext uri="{FF2B5EF4-FFF2-40B4-BE49-F238E27FC236}">
                <a16:creationId xmlns:a16="http://schemas.microsoft.com/office/drawing/2014/main" id="{BB7E2FE4-8BF6-4BDA-9868-84A476BA6DE3}"/>
              </a:ext>
            </a:extLst>
          </p:cNvPr>
          <p:cNvPicPr>
            <a:picLocks noChangeAspect="1"/>
          </p:cNvPicPr>
          <p:nvPr/>
        </p:nvPicPr>
        <p:blipFill rotWithShape="1">
          <a:blip r:embed="rId2"/>
          <a:srcRect l="17299" t="9911" r="26814" b="15897"/>
          <a:stretch/>
        </p:blipFill>
        <p:spPr>
          <a:xfrm>
            <a:off x="1082198" y="0"/>
            <a:ext cx="9623197" cy="7182465"/>
          </a:xfrm>
          <a:prstGeom prst="rect">
            <a:avLst/>
          </a:prstGeom>
        </p:spPr>
      </p:pic>
    </p:spTree>
    <p:extLst>
      <p:ext uri="{BB962C8B-B14F-4D97-AF65-F5344CB8AC3E}">
        <p14:creationId xmlns:p14="http://schemas.microsoft.com/office/powerpoint/2010/main" val="28262412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45DC6B70-A2B1-4233-B399-47B8C0C8B7BB}"/>
              </a:ext>
            </a:extLst>
          </p:cNvPr>
          <p:cNvSpPr>
            <a:spLocks noGrp="1"/>
          </p:cNvSpPr>
          <p:nvPr>
            <p:ph idx="1"/>
          </p:nvPr>
        </p:nvSpPr>
        <p:spPr/>
        <p:txBody>
          <a:bodyPr/>
          <a:lstStyle/>
          <a:p>
            <a:pPr marL="0" indent="0">
              <a:buNone/>
            </a:pPr>
            <a:r>
              <a:rPr lang="fr-FR" dirty="0"/>
              <a:t>La méthode </a:t>
            </a:r>
            <a:r>
              <a:rPr lang="fr-FR" dirty="0" err="1"/>
              <a:t>splice</a:t>
            </a:r>
            <a:r>
              <a:rPr lang="fr-FR" dirty="0"/>
              <a:t>() transfère les éléments d'une liste à une autre. Il existe trois versions de </a:t>
            </a:r>
            <a:r>
              <a:rPr lang="fr-FR" dirty="0" err="1"/>
              <a:t>splice</a:t>
            </a:r>
            <a:r>
              <a:rPr lang="fr-FR" dirty="0"/>
              <a:t> :</a:t>
            </a:r>
          </a:p>
          <a:p>
            <a:r>
              <a:rPr lang="fr-FR" dirty="0" err="1">
                <a:solidFill>
                  <a:srgbClr val="D63384"/>
                </a:solidFill>
                <a:latin typeface="var(--bs-font-monospace)"/>
                <a:ea typeface="+mj-ea"/>
                <a:cs typeface="+mj-cs"/>
              </a:rPr>
              <a:t>splice</a:t>
            </a:r>
            <a:r>
              <a:rPr lang="fr-FR" dirty="0">
                <a:solidFill>
                  <a:srgbClr val="D63384"/>
                </a:solidFill>
                <a:latin typeface="var(--bs-font-monospace)"/>
                <a:ea typeface="+mj-ea"/>
                <a:cs typeface="+mj-cs"/>
              </a:rPr>
              <a:t>(</a:t>
            </a:r>
            <a:r>
              <a:rPr lang="fr-FR" dirty="0" err="1">
                <a:solidFill>
                  <a:srgbClr val="D63384"/>
                </a:solidFill>
                <a:latin typeface="var(--bs-font-monospace)"/>
                <a:ea typeface="+mj-ea"/>
                <a:cs typeface="+mj-cs"/>
              </a:rPr>
              <a:t>iterator</a:t>
            </a:r>
            <a:r>
              <a:rPr lang="fr-FR" dirty="0">
                <a:solidFill>
                  <a:srgbClr val="D63384"/>
                </a:solidFill>
                <a:latin typeface="var(--bs-font-monospace)"/>
                <a:ea typeface="+mj-ea"/>
                <a:cs typeface="+mj-cs"/>
              </a:rPr>
              <a:t>, </a:t>
            </a:r>
            <a:r>
              <a:rPr lang="fr-FR" dirty="0" err="1">
                <a:solidFill>
                  <a:srgbClr val="D63384"/>
                </a:solidFill>
                <a:latin typeface="var(--bs-font-monospace)"/>
                <a:ea typeface="+mj-ea"/>
                <a:cs typeface="+mj-cs"/>
              </a:rPr>
              <a:t>list_name</a:t>
            </a:r>
            <a:r>
              <a:rPr lang="fr-FR" dirty="0">
                <a:solidFill>
                  <a:srgbClr val="D63384"/>
                </a:solidFill>
                <a:latin typeface="var(--bs-font-monospace)"/>
                <a:ea typeface="+mj-ea"/>
                <a:cs typeface="+mj-cs"/>
              </a:rPr>
              <a:t>) </a:t>
            </a:r>
            <a:r>
              <a:rPr lang="fr-FR" dirty="0"/>
              <a:t>: Transfère la liste complète </a:t>
            </a:r>
            <a:r>
              <a:rPr lang="fr-FR" dirty="0" err="1"/>
              <a:t>list_name</a:t>
            </a:r>
            <a:r>
              <a:rPr lang="fr-FR" dirty="0"/>
              <a:t> à la position pointée par l'</a:t>
            </a:r>
            <a:r>
              <a:rPr lang="fr-FR" dirty="0" err="1"/>
              <a:t>iterator</a:t>
            </a:r>
            <a:r>
              <a:rPr lang="fr-FR" dirty="0"/>
              <a:t>.</a:t>
            </a:r>
          </a:p>
          <a:p>
            <a:r>
              <a:rPr lang="fr-FR" dirty="0" err="1">
                <a:solidFill>
                  <a:srgbClr val="D63384"/>
                </a:solidFill>
                <a:latin typeface="var(--bs-font-monospace)"/>
                <a:ea typeface="+mj-ea"/>
                <a:cs typeface="+mj-cs"/>
              </a:rPr>
              <a:t>splice</a:t>
            </a:r>
            <a:r>
              <a:rPr lang="fr-FR" dirty="0">
                <a:solidFill>
                  <a:srgbClr val="D63384"/>
                </a:solidFill>
                <a:latin typeface="var(--bs-font-monospace)"/>
                <a:ea typeface="+mj-ea"/>
                <a:cs typeface="+mj-cs"/>
              </a:rPr>
              <a:t>(</a:t>
            </a:r>
            <a:r>
              <a:rPr lang="fr-FR" dirty="0" err="1">
                <a:solidFill>
                  <a:srgbClr val="D63384"/>
                </a:solidFill>
                <a:latin typeface="var(--bs-font-monospace)"/>
                <a:ea typeface="+mj-ea"/>
                <a:cs typeface="+mj-cs"/>
              </a:rPr>
              <a:t>iterator</a:t>
            </a:r>
            <a:r>
              <a:rPr lang="fr-FR" dirty="0">
                <a:solidFill>
                  <a:srgbClr val="D63384"/>
                </a:solidFill>
                <a:latin typeface="var(--bs-font-monospace)"/>
                <a:ea typeface="+mj-ea"/>
                <a:cs typeface="+mj-cs"/>
              </a:rPr>
              <a:t>, </a:t>
            </a:r>
            <a:r>
              <a:rPr lang="fr-FR" dirty="0" err="1">
                <a:solidFill>
                  <a:srgbClr val="D63384"/>
                </a:solidFill>
                <a:latin typeface="var(--bs-font-monospace)"/>
                <a:ea typeface="+mj-ea"/>
                <a:cs typeface="+mj-cs"/>
              </a:rPr>
              <a:t>list_name</a:t>
            </a:r>
            <a:r>
              <a:rPr lang="fr-FR" dirty="0">
                <a:solidFill>
                  <a:srgbClr val="D63384"/>
                </a:solidFill>
                <a:latin typeface="var(--bs-font-monospace)"/>
                <a:ea typeface="+mj-ea"/>
                <a:cs typeface="+mj-cs"/>
              </a:rPr>
              <a:t>, </a:t>
            </a:r>
            <a:r>
              <a:rPr lang="fr-FR" dirty="0" err="1">
                <a:solidFill>
                  <a:srgbClr val="D63384"/>
                </a:solidFill>
                <a:latin typeface="var(--bs-font-monospace)"/>
                <a:ea typeface="+mj-ea"/>
                <a:cs typeface="+mj-cs"/>
              </a:rPr>
              <a:t>iterator_pos</a:t>
            </a:r>
            <a:r>
              <a:rPr lang="fr-FR" dirty="0">
                <a:solidFill>
                  <a:srgbClr val="D63384"/>
                </a:solidFill>
                <a:latin typeface="var(--bs-font-monospace)"/>
                <a:ea typeface="+mj-ea"/>
                <a:cs typeface="+mj-cs"/>
              </a:rPr>
              <a:t>) </a:t>
            </a:r>
            <a:r>
              <a:rPr lang="fr-FR" dirty="0"/>
              <a:t>: Transférer les éléments pointés par </a:t>
            </a:r>
            <a:r>
              <a:rPr lang="fr-FR" dirty="0" err="1"/>
              <a:t>iterator_pos</a:t>
            </a:r>
            <a:r>
              <a:rPr lang="fr-FR" dirty="0"/>
              <a:t> de </a:t>
            </a:r>
            <a:r>
              <a:rPr lang="fr-FR" dirty="0" err="1"/>
              <a:t>list_name</a:t>
            </a:r>
            <a:r>
              <a:rPr lang="fr-FR" dirty="0"/>
              <a:t> à la position pointée par </a:t>
            </a:r>
            <a:r>
              <a:rPr lang="fr-FR" dirty="0" err="1"/>
              <a:t>iterator</a:t>
            </a:r>
            <a:r>
              <a:rPr lang="fr-FR" dirty="0"/>
              <a:t>.</a:t>
            </a:r>
          </a:p>
          <a:p>
            <a:r>
              <a:rPr lang="fr-FR" dirty="0" err="1">
                <a:solidFill>
                  <a:srgbClr val="D63384"/>
                </a:solidFill>
                <a:latin typeface="var(--bs-font-monospace)"/>
                <a:ea typeface="+mj-ea"/>
                <a:cs typeface="+mj-cs"/>
              </a:rPr>
              <a:t>splice</a:t>
            </a:r>
            <a:r>
              <a:rPr lang="fr-FR" dirty="0">
                <a:solidFill>
                  <a:srgbClr val="D63384"/>
                </a:solidFill>
                <a:latin typeface="var(--bs-font-monospace)"/>
                <a:ea typeface="+mj-ea"/>
                <a:cs typeface="+mj-cs"/>
              </a:rPr>
              <a:t>(</a:t>
            </a:r>
            <a:r>
              <a:rPr lang="fr-FR" dirty="0" err="1">
                <a:solidFill>
                  <a:srgbClr val="D63384"/>
                </a:solidFill>
                <a:latin typeface="var(--bs-font-monospace)"/>
                <a:ea typeface="+mj-ea"/>
                <a:cs typeface="+mj-cs"/>
              </a:rPr>
              <a:t>iterator</a:t>
            </a:r>
            <a:r>
              <a:rPr lang="fr-FR" dirty="0">
                <a:solidFill>
                  <a:srgbClr val="D63384"/>
                </a:solidFill>
                <a:latin typeface="var(--bs-font-monospace)"/>
                <a:ea typeface="+mj-ea"/>
                <a:cs typeface="+mj-cs"/>
              </a:rPr>
              <a:t>, </a:t>
            </a:r>
            <a:r>
              <a:rPr lang="fr-FR" dirty="0" err="1">
                <a:solidFill>
                  <a:srgbClr val="D63384"/>
                </a:solidFill>
                <a:latin typeface="var(--bs-font-monospace)"/>
                <a:ea typeface="+mj-ea"/>
                <a:cs typeface="+mj-cs"/>
              </a:rPr>
              <a:t>list_name</a:t>
            </a:r>
            <a:r>
              <a:rPr lang="fr-FR" dirty="0">
                <a:solidFill>
                  <a:srgbClr val="D63384"/>
                </a:solidFill>
                <a:latin typeface="var(--bs-font-monospace)"/>
                <a:ea typeface="+mj-ea"/>
                <a:cs typeface="+mj-cs"/>
              </a:rPr>
              <a:t>, </a:t>
            </a:r>
            <a:r>
              <a:rPr lang="fr-FR" dirty="0" err="1">
                <a:solidFill>
                  <a:srgbClr val="D63384"/>
                </a:solidFill>
                <a:latin typeface="var(--bs-font-monospace)"/>
                <a:ea typeface="+mj-ea"/>
                <a:cs typeface="+mj-cs"/>
              </a:rPr>
              <a:t>itr_start</a:t>
            </a:r>
            <a:r>
              <a:rPr lang="fr-FR" dirty="0">
                <a:solidFill>
                  <a:srgbClr val="D63384"/>
                </a:solidFill>
                <a:latin typeface="var(--bs-font-monospace)"/>
                <a:ea typeface="+mj-ea"/>
                <a:cs typeface="+mj-cs"/>
              </a:rPr>
              <a:t>, </a:t>
            </a:r>
            <a:r>
              <a:rPr lang="fr-FR" dirty="0" err="1">
                <a:solidFill>
                  <a:srgbClr val="D63384"/>
                </a:solidFill>
                <a:latin typeface="var(--bs-font-monospace)"/>
                <a:ea typeface="+mj-ea"/>
                <a:cs typeface="+mj-cs"/>
              </a:rPr>
              <a:t>itr_end</a:t>
            </a:r>
            <a:r>
              <a:rPr lang="fr-FR" dirty="0">
                <a:solidFill>
                  <a:srgbClr val="D63384"/>
                </a:solidFill>
                <a:latin typeface="var(--bs-font-monospace)"/>
                <a:ea typeface="+mj-ea"/>
                <a:cs typeface="+mj-cs"/>
              </a:rPr>
              <a:t>) </a:t>
            </a:r>
            <a:r>
              <a:rPr lang="fr-FR" dirty="0"/>
              <a:t>: Transférer la plage spécifiée par </a:t>
            </a:r>
            <a:r>
              <a:rPr lang="fr-FR" dirty="0" err="1"/>
              <a:t>itr_start</a:t>
            </a:r>
            <a:r>
              <a:rPr lang="fr-FR" dirty="0"/>
              <a:t> et </a:t>
            </a:r>
            <a:r>
              <a:rPr lang="fr-FR" dirty="0" err="1"/>
              <a:t>itr_end</a:t>
            </a:r>
            <a:r>
              <a:rPr lang="fr-FR" dirty="0"/>
              <a:t> de </a:t>
            </a:r>
            <a:r>
              <a:rPr lang="fr-FR" dirty="0" err="1"/>
              <a:t>list_name</a:t>
            </a:r>
            <a:r>
              <a:rPr lang="fr-FR" dirty="0"/>
              <a:t> à la position pointée par </a:t>
            </a:r>
            <a:r>
              <a:rPr lang="fr-FR" dirty="0" err="1"/>
              <a:t>iterator</a:t>
            </a:r>
            <a:r>
              <a:rPr lang="fr-FR" dirty="0"/>
              <a:t>.</a:t>
            </a:r>
          </a:p>
          <a:p>
            <a:endParaRPr lang="en-US" dirty="0"/>
          </a:p>
        </p:txBody>
      </p:sp>
      <p:sp>
        <p:nvSpPr>
          <p:cNvPr id="4" name="Rectangle 1">
            <a:extLst>
              <a:ext uri="{FF2B5EF4-FFF2-40B4-BE49-F238E27FC236}">
                <a16:creationId xmlns:a16="http://schemas.microsoft.com/office/drawing/2014/main" id="{084E0A16-8B3D-4119-9512-5C8E9486D832}"/>
              </a:ext>
            </a:extLst>
          </p:cNvPr>
          <p:cNvSpPr>
            <a:spLocks noGrp="1" noChangeArrowheads="1"/>
          </p:cNvSpPr>
          <p:nvPr>
            <p:ph type="title"/>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D63384"/>
                </a:solidFill>
                <a:effectLst/>
                <a:latin typeface="var(--bs-font-monospace)"/>
              </a:rPr>
              <a:t>splice</a:t>
            </a:r>
            <a:endParaRPr kumimoji="0" lang="en-US" altLang="en-US" sz="1300" b="0" i="0" u="none" strike="noStrike" cap="none" normalizeH="0" baseline="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0827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89F2792-D6F1-4E5E-93AD-9EDC1657E786}"/>
              </a:ext>
            </a:extLst>
          </p:cNvPr>
          <p:cNvSpPr>
            <a:spLocks noGrp="1"/>
          </p:cNvSpPr>
          <p:nvPr>
            <p:ph type="title"/>
          </p:nvPr>
        </p:nvSpPr>
        <p:spPr/>
        <p:txBody>
          <a:bodyPr/>
          <a:lstStyle/>
          <a:p>
            <a:r>
              <a:rPr lang="fr-FR" dirty="0"/>
              <a:t>Avantages</a:t>
            </a:r>
            <a:endParaRPr lang="en-US" dirty="0"/>
          </a:p>
        </p:txBody>
      </p:sp>
      <p:sp>
        <p:nvSpPr>
          <p:cNvPr id="3" name="Espace réservé du contenu 2">
            <a:extLst>
              <a:ext uri="{FF2B5EF4-FFF2-40B4-BE49-F238E27FC236}">
                <a16:creationId xmlns:a16="http://schemas.microsoft.com/office/drawing/2014/main" id="{C1576EC4-9C98-4CCE-8418-690E5A8FF945}"/>
              </a:ext>
            </a:extLst>
          </p:cNvPr>
          <p:cNvSpPr>
            <a:spLocks noGrp="1"/>
          </p:cNvSpPr>
          <p:nvPr>
            <p:ph idx="1"/>
          </p:nvPr>
        </p:nvSpPr>
        <p:spPr/>
        <p:txBody>
          <a:bodyPr>
            <a:normAutofit fontScale="70000" lnSpcReduction="20000"/>
          </a:bodyPr>
          <a:lstStyle/>
          <a:p>
            <a:r>
              <a:rPr lang="fr-FR" b="0" i="0" dirty="0">
                <a:solidFill>
                  <a:srgbClr val="000000"/>
                </a:solidFill>
                <a:effectLst/>
                <a:latin typeface="Times New Roman" panose="02020603050405020304" pitchFamily="18" charset="0"/>
              </a:rPr>
              <a:t>Mis à part la simplicité d'implémentation, d'autres notions doivent ( ou devraient ... ) nous inciter à utiliser cette bibliothèque:</a:t>
            </a:r>
            <a:br>
              <a:rPr lang="fr-FR" dirty="0"/>
            </a:br>
            <a:br>
              <a:rPr lang="fr-FR" dirty="0"/>
            </a:br>
            <a:r>
              <a:rPr lang="fr-FR" b="0" i="0" u="sng" dirty="0">
                <a:solidFill>
                  <a:srgbClr val="000000"/>
                </a:solidFill>
                <a:effectLst/>
                <a:latin typeface="Times New Roman" panose="02020603050405020304" pitchFamily="18" charset="0"/>
              </a:rPr>
              <a:t>La fiabilité</a:t>
            </a:r>
            <a:r>
              <a:rPr lang="fr-FR" b="0" i="0" dirty="0">
                <a:solidFill>
                  <a:srgbClr val="000000"/>
                </a:solidFill>
                <a:effectLst/>
                <a:latin typeface="Times New Roman" panose="02020603050405020304" pitchFamily="18" charset="0"/>
              </a:rPr>
              <a:t> : les classes de la STL sont particulièrement sûres, et, dès qu’une erreur est découverte, elle est rapidement corrigée. En outre, la plupart des composants ont été écrits par des spécialistes, en particulier Andrew Koenig, l’un des premiers et plus fervents concepteur / utilisateur du C++.</a:t>
            </a:r>
            <a:br>
              <a:rPr lang="fr-FR" dirty="0"/>
            </a:br>
            <a:br>
              <a:rPr lang="fr-FR" dirty="0"/>
            </a:br>
            <a:r>
              <a:rPr lang="fr-FR" b="0" i="0" u="sng" dirty="0">
                <a:solidFill>
                  <a:srgbClr val="000000"/>
                </a:solidFill>
                <a:effectLst/>
                <a:latin typeface="Times New Roman" panose="02020603050405020304" pitchFamily="18" charset="0"/>
              </a:rPr>
              <a:t>La réutilisabilité</a:t>
            </a:r>
            <a:r>
              <a:rPr lang="fr-FR" b="0" i="0" dirty="0">
                <a:solidFill>
                  <a:srgbClr val="000000"/>
                </a:solidFill>
                <a:effectLst/>
                <a:latin typeface="Times New Roman" panose="02020603050405020304" pitchFamily="18" charset="0"/>
              </a:rPr>
              <a:t> : la STL &amp;</a:t>
            </a:r>
            <a:r>
              <a:rPr lang="fr-FR" b="0" i="0" dirty="0" err="1">
                <a:solidFill>
                  <a:srgbClr val="000000"/>
                </a:solidFill>
                <a:effectLst/>
                <a:latin typeface="Times New Roman" panose="02020603050405020304" pitchFamily="18" charset="0"/>
              </a:rPr>
              <a:t>ilité</a:t>
            </a:r>
            <a:r>
              <a:rPr lang="fr-FR" b="0" i="0" dirty="0">
                <a:solidFill>
                  <a:srgbClr val="000000"/>
                </a:solidFill>
                <a:effectLst/>
                <a:latin typeface="Times New Roman" panose="02020603050405020304" pitchFamily="18" charset="0"/>
              </a:rPr>
              <a:t> : la STL étant dorénavant totalement intégrée au standard du C++, son utilisation est </a:t>
            </a:r>
            <a:r>
              <a:rPr lang="fr-FR" b="0" i="1" dirty="0">
                <a:solidFill>
                  <a:srgbClr val="000000"/>
                </a:solidFill>
                <a:effectLst/>
                <a:latin typeface="Times New Roman" panose="02020603050405020304" pitchFamily="18" charset="0"/>
              </a:rPr>
              <a:t>sensée</a:t>
            </a:r>
            <a:r>
              <a:rPr lang="fr-FR" b="0" i="0" dirty="0">
                <a:solidFill>
                  <a:srgbClr val="000000"/>
                </a:solidFill>
                <a:effectLst/>
                <a:latin typeface="Times New Roman" panose="02020603050405020304" pitchFamily="18" charset="0"/>
              </a:rPr>
              <a:t> (à prendre avec des pincettes ... ) garantir la portabilité du logiciel.</a:t>
            </a:r>
            <a:br>
              <a:rPr lang="fr-FR" dirty="0"/>
            </a:br>
            <a:br>
              <a:rPr lang="fr-FR" dirty="0"/>
            </a:br>
            <a:r>
              <a:rPr lang="fr-FR" b="0" i="0" u="sng" dirty="0">
                <a:solidFill>
                  <a:srgbClr val="000000"/>
                </a:solidFill>
                <a:effectLst/>
                <a:latin typeface="Times New Roman" panose="02020603050405020304" pitchFamily="18" charset="0"/>
              </a:rPr>
              <a:t>La compréhensibilité et la maintenabilité</a:t>
            </a:r>
            <a:r>
              <a:rPr lang="fr-FR" b="0" i="0" dirty="0">
                <a:solidFill>
                  <a:srgbClr val="000000"/>
                </a:solidFill>
                <a:effectLst/>
                <a:latin typeface="Times New Roman" panose="02020603050405020304" pitchFamily="18" charset="0"/>
              </a:rPr>
              <a:t> : la standardisation de la STL garantit que tout utilisateur sera capable d’appréhender favorablement du code reposant sur elle.</a:t>
            </a:r>
            <a:br>
              <a:rPr lang="fr-FR" dirty="0"/>
            </a:br>
            <a:br>
              <a:rPr lang="fr-FR" dirty="0"/>
            </a:br>
            <a:r>
              <a:rPr lang="fr-FR" b="0" i="0" u="sng" dirty="0">
                <a:solidFill>
                  <a:srgbClr val="000000"/>
                </a:solidFill>
                <a:effectLst/>
                <a:latin typeface="Times New Roman" panose="02020603050405020304" pitchFamily="18" charset="0"/>
              </a:rPr>
              <a:t>L' efficacité</a:t>
            </a:r>
            <a:r>
              <a:rPr lang="fr-FR" b="0" i="0" dirty="0">
                <a:solidFill>
                  <a:srgbClr val="000000"/>
                </a:solidFill>
                <a:effectLst/>
                <a:latin typeface="Times New Roman" panose="02020603050405020304" pitchFamily="18" charset="0"/>
              </a:rPr>
              <a:t> (au sens algorithmique! ) : les composants ayant été écrits par des gens biens, il y a fort à parier que leur utilisation conduit à du code plus efficace que celui reposant sur des bibliothèques "maison".</a:t>
            </a:r>
            <a:br>
              <a:rPr lang="fr-FR" dirty="0"/>
            </a:br>
            <a:endParaRPr lang="en-US" dirty="0"/>
          </a:p>
        </p:txBody>
      </p:sp>
    </p:spTree>
    <p:extLst>
      <p:ext uri="{BB962C8B-B14F-4D97-AF65-F5344CB8AC3E}">
        <p14:creationId xmlns:p14="http://schemas.microsoft.com/office/powerpoint/2010/main" val="22327092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503B6-056E-4972-85F6-28473CB09E75}"/>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5C33019F-FAF6-4E0B-BE44-A8BC74AA1EF7}"/>
              </a:ext>
            </a:extLst>
          </p:cNvPr>
          <p:cNvSpPr>
            <a:spLocks noGrp="1"/>
          </p:cNvSpPr>
          <p:nvPr>
            <p:ph idx="1"/>
          </p:nvPr>
        </p:nvSpPr>
        <p:spPr/>
        <p:txBody>
          <a:bodyPr/>
          <a:lstStyle/>
          <a:p>
            <a:endParaRPr lang="en-US"/>
          </a:p>
        </p:txBody>
      </p:sp>
      <p:pic>
        <p:nvPicPr>
          <p:cNvPr id="5" name="Image 4">
            <a:extLst>
              <a:ext uri="{FF2B5EF4-FFF2-40B4-BE49-F238E27FC236}">
                <a16:creationId xmlns:a16="http://schemas.microsoft.com/office/drawing/2014/main" id="{746356EB-7BE5-4742-BCC2-911B0F47CCDC}"/>
              </a:ext>
            </a:extLst>
          </p:cNvPr>
          <p:cNvPicPr>
            <a:picLocks noChangeAspect="1"/>
          </p:cNvPicPr>
          <p:nvPr/>
        </p:nvPicPr>
        <p:blipFill rotWithShape="1">
          <a:blip r:embed="rId2"/>
          <a:srcRect l="17540" t="12239" r="27056" b="7721"/>
          <a:stretch/>
        </p:blipFill>
        <p:spPr>
          <a:xfrm>
            <a:off x="1484830" y="0"/>
            <a:ext cx="8443452" cy="6858000"/>
          </a:xfrm>
          <a:prstGeom prst="rect">
            <a:avLst/>
          </a:prstGeom>
        </p:spPr>
      </p:pic>
    </p:spTree>
    <p:extLst>
      <p:ext uri="{BB962C8B-B14F-4D97-AF65-F5344CB8AC3E}">
        <p14:creationId xmlns:p14="http://schemas.microsoft.com/office/powerpoint/2010/main" val="1354977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943F55E-FBF1-45EE-8B6F-B0CD630E22E9}"/>
              </a:ext>
            </a:extLst>
          </p:cNvPr>
          <p:cNvSpPr>
            <a:spLocks noGrp="1"/>
          </p:cNvSpPr>
          <p:nvPr>
            <p:ph idx="1"/>
          </p:nvPr>
        </p:nvSpPr>
        <p:spPr/>
        <p:txBody>
          <a:bodyPr/>
          <a:lstStyle/>
          <a:p>
            <a:r>
              <a:rPr lang="fr-FR" dirty="0"/>
              <a:t>Fusionne deux listes triées. Il est obligatoire que les deux listes soient triées en premier. merge() fusionne les deux listes de façon à ce que chaque élément soit placé à sa place dans la liste résultante. La syntaxe de merge est list1.merge(list2).</a:t>
            </a:r>
          </a:p>
          <a:p>
            <a:endParaRPr lang="fr-FR" dirty="0"/>
          </a:p>
          <a:p>
            <a:r>
              <a:rPr lang="fr-FR" dirty="0"/>
              <a:t>La liste qui est passée en paramètre n'est pas supprimée et la liste qui appelle la fonction merge() devient la liste fusionnée.</a:t>
            </a:r>
            <a:endParaRPr lang="en-US" dirty="0"/>
          </a:p>
        </p:txBody>
      </p:sp>
      <p:sp>
        <p:nvSpPr>
          <p:cNvPr id="4" name="Rectangle 1">
            <a:extLst>
              <a:ext uri="{FF2B5EF4-FFF2-40B4-BE49-F238E27FC236}">
                <a16:creationId xmlns:a16="http://schemas.microsoft.com/office/drawing/2014/main" id="{DDE8B902-321A-4D4A-91C9-A162E60382EF}"/>
              </a:ext>
            </a:extLst>
          </p:cNvPr>
          <p:cNvSpPr>
            <a:spLocks noGrp="1" noChangeArrowheads="1"/>
          </p:cNvSpPr>
          <p:nvPr>
            <p:ph type="title"/>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D63384"/>
                </a:solidFill>
                <a:effectLst/>
                <a:latin typeface="var(--bs-font-monospace)"/>
              </a:rPr>
              <a:t>merge</a:t>
            </a:r>
            <a:endParaRPr kumimoji="0" lang="en-US" altLang="en-US" sz="1300" b="0" i="0" u="none" strike="noStrike" cap="none" normalizeH="0" baseline="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939256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3020DC-1EA9-4D56-8D92-78A4C18E30F8}"/>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B7951592-09E1-478D-AEBD-B8506404EB1D}"/>
              </a:ext>
            </a:extLst>
          </p:cNvPr>
          <p:cNvSpPr>
            <a:spLocks noGrp="1"/>
          </p:cNvSpPr>
          <p:nvPr>
            <p:ph idx="1"/>
          </p:nvPr>
        </p:nvSpPr>
        <p:spPr/>
        <p:txBody>
          <a:bodyPr/>
          <a:lstStyle/>
          <a:p>
            <a:endParaRPr lang="en-US"/>
          </a:p>
        </p:txBody>
      </p:sp>
      <p:pic>
        <p:nvPicPr>
          <p:cNvPr id="5" name="Image 4">
            <a:extLst>
              <a:ext uri="{FF2B5EF4-FFF2-40B4-BE49-F238E27FC236}">
                <a16:creationId xmlns:a16="http://schemas.microsoft.com/office/drawing/2014/main" id="{E1428C8E-058A-4161-BB13-F83479D295A4}"/>
              </a:ext>
            </a:extLst>
          </p:cNvPr>
          <p:cNvPicPr>
            <a:picLocks noChangeAspect="1"/>
          </p:cNvPicPr>
          <p:nvPr/>
        </p:nvPicPr>
        <p:blipFill rotWithShape="1">
          <a:blip r:embed="rId2"/>
          <a:srcRect l="16936" t="24641" r="26451" b="9911"/>
          <a:stretch/>
        </p:blipFill>
        <p:spPr>
          <a:xfrm>
            <a:off x="1016983" y="132736"/>
            <a:ext cx="10346985" cy="6725264"/>
          </a:xfrm>
          <a:prstGeom prst="rect">
            <a:avLst/>
          </a:prstGeom>
        </p:spPr>
      </p:pic>
    </p:spTree>
    <p:extLst>
      <p:ext uri="{BB962C8B-B14F-4D97-AF65-F5344CB8AC3E}">
        <p14:creationId xmlns:p14="http://schemas.microsoft.com/office/powerpoint/2010/main" val="10492217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58C12C-6415-4081-B556-3B071CF640D8}"/>
              </a:ext>
            </a:extLst>
          </p:cNvPr>
          <p:cNvSpPr>
            <a:spLocks noGrp="1"/>
          </p:cNvSpPr>
          <p:nvPr>
            <p:ph type="title"/>
          </p:nvPr>
        </p:nvSpPr>
        <p:spPr/>
        <p:txBody>
          <a:bodyPr/>
          <a:lstStyle/>
          <a:p>
            <a:r>
              <a:rPr lang="en-US" dirty="0" err="1"/>
              <a:t>Comparaison</a:t>
            </a:r>
            <a:r>
              <a:rPr lang="en-US" dirty="0"/>
              <a:t> </a:t>
            </a:r>
            <a:r>
              <a:rPr lang="en-US" dirty="0" err="1"/>
              <a:t>lexicographique</a:t>
            </a:r>
            <a:r>
              <a:rPr lang="en-US" dirty="0"/>
              <a:t> des </a:t>
            </a:r>
            <a:r>
              <a:rPr lang="en-US" dirty="0" err="1"/>
              <a:t>listes</a:t>
            </a:r>
            <a:endParaRPr lang="en-US" dirty="0"/>
          </a:p>
        </p:txBody>
      </p:sp>
      <p:sp>
        <p:nvSpPr>
          <p:cNvPr id="3" name="Espace réservé du contenu 2">
            <a:extLst>
              <a:ext uri="{FF2B5EF4-FFF2-40B4-BE49-F238E27FC236}">
                <a16:creationId xmlns:a16="http://schemas.microsoft.com/office/drawing/2014/main" id="{D33E44E5-C5C2-4B10-B016-1D113A7CBBF2}"/>
              </a:ext>
            </a:extLst>
          </p:cNvPr>
          <p:cNvSpPr>
            <a:spLocks noGrp="1"/>
          </p:cNvSpPr>
          <p:nvPr>
            <p:ph idx="1"/>
          </p:nvPr>
        </p:nvSpPr>
        <p:spPr/>
        <p:txBody>
          <a:bodyPr>
            <a:normAutofit fontScale="92500" lnSpcReduction="20000"/>
          </a:bodyPr>
          <a:lstStyle/>
          <a:p>
            <a:r>
              <a:rPr lang="fr-FR" dirty="0"/>
              <a:t>Les listes étant des collections d'éléments, elles n'ont pas de valeur standard propre. Ainsi, pour comparer des listes ou des vecteurs, nous comparons leurs éléments dans leur ordre lexicographique.</a:t>
            </a:r>
          </a:p>
          <a:p>
            <a:endParaRPr lang="fr-FR" dirty="0"/>
          </a:p>
          <a:p>
            <a:r>
              <a:rPr lang="fr-FR" dirty="0"/>
              <a:t>Par exemple, si l'on considère que la liste 1 = { 1 , 2 , 3} et la liste 2 = { 1 , 3 , 2 }, si l'on veut vérifier si la liste 1 est supérieure à la liste 2 ou non, il suffit de vérifier les éléments de chaque liste dans l'ordre où ils apparaissent dans les listes. Puisque 1 dans la liste1 est égal à 1 dans la liste2, nous poursuivons, maintenant 2 dans la liste1 est plus petit que 3 dans la liste2, donc la liste2 est lexicographiquement plus grande que la liste1.</a:t>
            </a:r>
          </a:p>
          <a:p>
            <a:endParaRPr lang="fr-FR" dirty="0"/>
          </a:p>
          <a:p>
            <a:r>
              <a:rPr lang="fr-FR" dirty="0"/>
              <a:t>Les opérateurs == , &gt; , &lt; , &lt;= , &gt;= peuvent être utilisés pour comparer des listes lexicographiquement.</a:t>
            </a:r>
            <a:endParaRPr lang="en-US" dirty="0"/>
          </a:p>
        </p:txBody>
      </p:sp>
    </p:spTree>
    <p:extLst>
      <p:ext uri="{BB962C8B-B14F-4D97-AF65-F5344CB8AC3E}">
        <p14:creationId xmlns:p14="http://schemas.microsoft.com/office/powerpoint/2010/main" val="38618535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FD5351-035B-4131-9A68-BB87DF8AE25C}"/>
              </a:ext>
            </a:extLst>
          </p:cNvPr>
          <p:cNvSpPr>
            <a:spLocks noGrp="1"/>
          </p:cNvSpPr>
          <p:nvPr>
            <p:ph type="title"/>
          </p:nvPr>
        </p:nvSpPr>
        <p:spPr/>
        <p:txBody>
          <a:bodyPr/>
          <a:lstStyle/>
          <a:p>
            <a:r>
              <a:rPr lang="fr-FR" b="1" dirty="0"/>
              <a:t>LES MAPS</a:t>
            </a:r>
            <a:endParaRPr lang="en-US" b="1" dirty="0"/>
          </a:p>
        </p:txBody>
      </p:sp>
      <p:sp>
        <p:nvSpPr>
          <p:cNvPr id="3" name="Espace réservé du contenu 2">
            <a:extLst>
              <a:ext uri="{FF2B5EF4-FFF2-40B4-BE49-F238E27FC236}">
                <a16:creationId xmlns:a16="http://schemas.microsoft.com/office/drawing/2014/main" id="{1F802AF7-1370-4E33-B888-01F3CF273167}"/>
              </a:ext>
            </a:extLst>
          </p:cNvPr>
          <p:cNvSpPr>
            <a:spLocks noGrp="1"/>
          </p:cNvSpPr>
          <p:nvPr>
            <p:ph idx="1"/>
          </p:nvPr>
        </p:nvSpPr>
        <p:spPr>
          <a:xfrm>
            <a:off x="838200" y="1825625"/>
            <a:ext cx="10515600" cy="4855394"/>
          </a:xfrm>
        </p:spPr>
        <p:txBody>
          <a:bodyPr>
            <a:normAutofit fontScale="92500"/>
          </a:bodyPr>
          <a:lstStyle/>
          <a:p>
            <a:r>
              <a:rPr lang="fr-FR" dirty="0"/>
              <a:t>Les </a:t>
            </a:r>
            <a:r>
              <a:rPr lang="fr-FR" b="1" dirty="0" err="1"/>
              <a:t>maps</a:t>
            </a:r>
            <a:r>
              <a:rPr lang="fr-FR" dirty="0"/>
              <a:t> sont utilisées pour répliquer des tableaux associatifs. Les </a:t>
            </a:r>
            <a:r>
              <a:rPr lang="fr-FR" dirty="0" err="1"/>
              <a:t>maps</a:t>
            </a:r>
            <a:r>
              <a:rPr lang="fr-FR" dirty="0"/>
              <a:t> contiennent une paire clé-valeur triée, dans laquelle chaque clé est unique et ne peut pas être modifiée, et peut être insérée ou supprimée mais ne peut pas être modifiée. Les valeurs associées aux clés peuvent être modifiées. Nous pouvons rechercher, supprimer et insérer dans une carte avec une complexité temporelle de O(n).</a:t>
            </a:r>
          </a:p>
          <a:p>
            <a:endParaRPr lang="fr-FR" dirty="0"/>
          </a:p>
          <a:p>
            <a:r>
              <a:rPr lang="fr-FR" dirty="0"/>
              <a:t>Par exemple : Une </a:t>
            </a:r>
            <a:r>
              <a:rPr lang="fr-FR" dirty="0" err="1"/>
              <a:t>map</a:t>
            </a:r>
            <a:r>
              <a:rPr lang="fr-FR" dirty="0"/>
              <a:t> d'étudiants où le numéro d’inscription est la clé et le nom est la valeur peut être représentée graphiquement comme :</a:t>
            </a:r>
          </a:p>
          <a:p>
            <a:r>
              <a:rPr lang="fr-FR" dirty="0">
                <a:solidFill>
                  <a:srgbClr val="FF0000"/>
                </a:solidFill>
              </a:rPr>
              <a:t>Remarquez que les clés sont classées par ordre croissant, car les cartes classent toujours leurs clés par ordre de tri. Dans le cas où les clés sont de type chaîne, elles sont triées lexicographiquement.</a:t>
            </a:r>
            <a:endParaRPr lang="en-US" dirty="0">
              <a:solidFill>
                <a:srgbClr val="FF0000"/>
              </a:solidFill>
            </a:endParaRPr>
          </a:p>
        </p:txBody>
      </p:sp>
      <p:pic>
        <p:nvPicPr>
          <p:cNvPr id="8194" name="Picture 2" descr="First example of Maps in STL">
            <a:extLst>
              <a:ext uri="{FF2B5EF4-FFF2-40B4-BE49-F238E27FC236}">
                <a16:creationId xmlns:a16="http://schemas.microsoft.com/office/drawing/2014/main" id="{EDF1E698-B08A-4E67-96A4-4CC62047CF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5337" y="1825625"/>
            <a:ext cx="6203718" cy="3553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578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charRg st="543" end="74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EDA3C2-A429-418E-8590-D9B6EEA2233D}"/>
              </a:ext>
            </a:extLst>
          </p:cNvPr>
          <p:cNvSpPr>
            <a:spLocks noGrp="1"/>
          </p:cNvSpPr>
          <p:nvPr>
            <p:ph type="title"/>
          </p:nvPr>
        </p:nvSpPr>
        <p:spPr/>
        <p:txBody>
          <a:bodyPr/>
          <a:lstStyle/>
          <a:p>
            <a:r>
              <a:rPr lang="en-US" b="0" i="0" dirty="0">
                <a:solidFill>
                  <a:srgbClr val="212529"/>
                </a:solidFill>
                <a:effectLst/>
                <a:latin typeface="system-ui"/>
              </a:rPr>
              <a:t>Creating a Map in C++ STL</a:t>
            </a:r>
            <a:br>
              <a:rPr lang="en-US" b="0" i="0" dirty="0">
                <a:solidFill>
                  <a:srgbClr val="212529"/>
                </a:solidFill>
                <a:effectLst/>
                <a:latin typeface="system-ui"/>
              </a:rPr>
            </a:br>
            <a:endParaRPr lang="en-US" dirty="0"/>
          </a:p>
        </p:txBody>
      </p:sp>
      <p:sp>
        <p:nvSpPr>
          <p:cNvPr id="3" name="Espace réservé du contenu 2">
            <a:extLst>
              <a:ext uri="{FF2B5EF4-FFF2-40B4-BE49-F238E27FC236}">
                <a16:creationId xmlns:a16="http://schemas.microsoft.com/office/drawing/2014/main" id="{0932E77C-4D7B-49F5-AD1F-17F86E0868E8}"/>
              </a:ext>
            </a:extLst>
          </p:cNvPr>
          <p:cNvSpPr>
            <a:spLocks noGrp="1"/>
          </p:cNvSpPr>
          <p:nvPr>
            <p:ph idx="1"/>
          </p:nvPr>
        </p:nvSpPr>
        <p:spPr/>
        <p:txBody>
          <a:bodyPr/>
          <a:lstStyle/>
          <a:p>
            <a:r>
              <a:rPr lang="fr-FR" dirty="0"/>
              <a:t>Les cartes( </a:t>
            </a:r>
            <a:r>
              <a:rPr lang="fr-FR" dirty="0" err="1"/>
              <a:t>maps</a:t>
            </a:r>
            <a:r>
              <a:rPr lang="fr-FR" dirty="0"/>
              <a:t>) peuvent facilement être créées en utilisant l'instruction suivante :</a:t>
            </a:r>
            <a:endParaRPr lang="en-US" dirty="0"/>
          </a:p>
        </p:txBody>
      </p:sp>
      <p:pic>
        <p:nvPicPr>
          <p:cNvPr id="5" name="Image 4">
            <a:extLst>
              <a:ext uri="{FF2B5EF4-FFF2-40B4-BE49-F238E27FC236}">
                <a16:creationId xmlns:a16="http://schemas.microsoft.com/office/drawing/2014/main" id="{5D682F55-1981-4DCB-8106-FA1279B1C317}"/>
              </a:ext>
            </a:extLst>
          </p:cNvPr>
          <p:cNvPicPr>
            <a:picLocks noChangeAspect="1"/>
          </p:cNvPicPr>
          <p:nvPr/>
        </p:nvPicPr>
        <p:blipFill rotWithShape="1">
          <a:blip r:embed="rId2"/>
          <a:srcRect l="17056" t="28592" r="26694" b="60650"/>
          <a:stretch/>
        </p:blipFill>
        <p:spPr>
          <a:xfrm>
            <a:off x="838200" y="3060290"/>
            <a:ext cx="10492734" cy="1128252"/>
          </a:xfrm>
          <a:prstGeom prst="rect">
            <a:avLst/>
          </a:prstGeom>
        </p:spPr>
      </p:pic>
      <p:pic>
        <p:nvPicPr>
          <p:cNvPr id="7" name="Image 6">
            <a:extLst>
              <a:ext uri="{FF2B5EF4-FFF2-40B4-BE49-F238E27FC236}">
                <a16:creationId xmlns:a16="http://schemas.microsoft.com/office/drawing/2014/main" id="{0D8B6A96-4A85-4538-88EA-BD6935131439}"/>
              </a:ext>
            </a:extLst>
          </p:cNvPr>
          <p:cNvPicPr>
            <a:picLocks noChangeAspect="1"/>
          </p:cNvPicPr>
          <p:nvPr/>
        </p:nvPicPr>
        <p:blipFill rotWithShape="1">
          <a:blip r:embed="rId3"/>
          <a:srcRect l="17298" t="9911" r="26936" b="7506"/>
          <a:stretch/>
        </p:blipFill>
        <p:spPr>
          <a:xfrm>
            <a:off x="1848187" y="-215353"/>
            <a:ext cx="8495626" cy="7073353"/>
          </a:xfrm>
          <a:prstGeom prst="rect">
            <a:avLst/>
          </a:prstGeom>
        </p:spPr>
      </p:pic>
    </p:spTree>
    <p:extLst>
      <p:ext uri="{BB962C8B-B14F-4D97-AF65-F5344CB8AC3E}">
        <p14:creationId xmlns:p14="http://schemas.microsoft.com/office/powerpoint/2010/main" val="796871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1ACEBBE-4AE9-4A34-97D3-DCB57B4B30ED}"/>
              </a:ext>
            </a:extLst>
          </p:cNvPr>
          <p:cNvSpPr>
            <a:spLocks noGrp="1"/>
          </p:cNvSpPr>
          <p:nvPr>
            <p:ph idx="1"/>
          </p:nvPr>
        </p:nvSpPr>
        <p:spPr/>
        <p:txBody>
          <a:bodyPr/>
          <a:lstStyle/>
          <a:p>
            <a:r>
              <a:rPr lang="fr-FR" dirty="0"/>
              <a:t>Les opérateurs </a:t>
            </a:r>
            <a:r>
              <a:rPr lang="fr-FR" dirty="0">
                <a:solidFill>
                  <a:srgbClr val="D63384"/>
                </a:solidFill>
                <a:latin typeface="var(--bs-font-monospace)"/>
                <a:ea typeface="+mj-ea"/>
                <a:cs typeface="+mj-cs"/>
              </a:rPr>
              <a:t>at</a:t>
            </a:r>
            <a:r>
              <a:rPr lang="fr-FR" dirty="0"/>
              <a:t> et </a:t>
            </a:r>
            <a:r>
              <a:rPr lang="fr-FR" dirty="0">
                <a:solidFill>
                  <a:srgbClr val="D63384"/>
                </a:solidFill>
                <a:latin typeface="var(--bs-font-monospace)"/>
                <a:ea typeface="+mj-ea"/>
                <a:cs typeface="+mj-cs"/>
              </a:rPr>
              <a:t>[ ] </a:t>
            </a:r>
            <a:r>
              <a:rPr lang="fr-FR" dirty="0"/>
              <a:t>sont tous deux utilisés pour accéder aux éléments de la carte. La seule différence entre eux est que </a:t>
            </a:r>
            <a:r>
              <a:rPr lang="fr-FR" dirty="0">
                <a:solidFill>
                  <a:srgbClr val="D63384"/>
                </a:solidFill>
                <a:latin typeface="var(--bs-font-monospace)"/>
                <a:ea typeface="+mj-ea"/>
                <a:cs typeface="+mj-cs"/>
              </a:rPr>
              <a:t>at</a:t>
            </a:r>
            <a:r>
              <a:rPr lang="fr-FR" dirty="0"/>
              <a:t> lève une exception si la clé accédée n'est pas présente dans la carte, tandis que l'opérateur </a:t>
            </a:r>
            <a:r>
              <a:rPr lang="fr-FR" dirty="0">
                <a:solidFill>
                  <a:srgbClr val="D63384"/>
                </a:solidFill>
                <a:latin typeface="var(--bs-font-monospace)"/>
                <a:ea typeface="+mj-ea"/>
                <a:cs typeface="+mj-cs"/>
              </a:rPr>
              <a:t>[ ]</a:t>
            </a:r>
            <a:r>
              <a:rPr lang="fr-FR" dirty="0"/>
              <a:t> insère la clé dans la carte si elle n'est pas déjà présente dans la carte.</a:t>
            </a:r>
          </a:p>
          <a:p>
            <a:endParaRPr lang="en-US" dirty="0"/>
          </a:p>
        </p:txBody>
      </p:sp>
      <p:sp>
        <p:nvSpPr>
          <p:cNvPr id="4" name="Rectangle 1">
            <a:extLst>
              <a:ext uri="{FF2B5EF4-FFF2-40B4-BE49-F238E27FC236}">
                <a16:creationId xmlns:a16="http://schemas.microsoft.com/office/drawing/2014/main" id="{8115BBF5-2607-47DB-AC88-3C1AD74687BD}"/>
              </a:ext>
            </a:extLst>
          </p:cNvPr>
          <p:cNvSpPr>
            <a:spLocks noGrp="1" noChangeArrowheads="1"/>
          </p:cNvSpPr>
          <p:nvPr>
            <p:ph type="title"/>
          </p:nvPr>
        </p:nvSpPr>
        <p:spPr bwMode="auto">
          <a:xfrm>
            <a:off x="838200" y="324901"/>
            <a:ext cx="10515600" cy="14060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63384"/>
                </a:solidFill>
                <a:effectLst/>
                <a:latin typeface="var(--bs-font-monospace)"/>
              </a:rPr>
              <a:t>at</a:t>
            </a:r>
            <a:r>
              <a:rPr kumimoji="0" lang="en-US" altLang="en-US" sz="1300" b="0" i="0" u="none" strike="noStrike" cap="none" normalizeH="0" baseline="0" dirty="0">
                <a:ln>
                  <a:noFill/>
                </a:ln>
                <a:solidFill>
                  <a:srgbClr val="212529"/>
                </a:solidFill>
                <a:effectLst/>
                <a:latin typeface="system-ui"/>
              </a:rPr>
              <a:t>    </a:t>
            </a:r>
            <a:r>
              <a:rPr kumimoji="0" lang="en-US" altLang="en-US" b="1" i="0" u="none" strike="noStrike" cap="none" normalizeH="0" baseline="0" dirty="0">
                <a:ln>
                  <a:noFill/>
                </a:ln>
                <a:solidFill>
                  <a:srgbClr val="212529"/>
                </a:solidFill>
                <a:effectLst/>
                <a:latin typeface="system-ui"/>
              </a:rPr>
              <a:t>et  </a:t>
            </a:r>
            <a:r>
              <a:rPr kumimoji="0" lang="en-US" altLang="en-US" sz="1300" b="0" i="0" u="none" strike="noStrike" cap="none" normalizeH="0" baseline="0" dirty="0">
                <a:ln>
                  <a:noFill/>
                </a:ln>
                <a:solidFill>
                  <a:srgbClr val="212529"/>
                </a:solidFill>
                <a:effectLst/>
                <a:latin typeface="system-ui"/>
              </a:rPr>
              <a:t> </a:t>
            </a:r>
            <a:r>
              <a:rPr kumimoji="0" lang="en-US" altLang="en-US" b="0" i="0" u="none" strike="noStrike" cap="none" normalizeH="0" baseline="0" dirty="0">
                <a:ln>
                  <a:noFill/>
                </a:ln>
                <a:solidFill>
                  <a:srgbClr val="D63384"/>
                </a:solidFill>
                <a:effectLst/>
                <a:latin typeface="var(--bs-font-monospace)"/>
              </a:rPr>
              <a:t>[ ]</a:t>
            </a:r>
            <a:endParaRPr kumimoji="0" lang="en-US" altLang="en-US" sz="1300" b="0" i="0" u="none" strike="noStrike" cap="none" normalizeH="0" baseline="0" dirty="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169E7D63-36B9-46C2-80B9-B0A3AAE483E9}"/>
              </a:ext>
            </a:extLst>
          </p:cNvPr>
          <p:cNvPicPr>
            <a:picLocks noChangeAspect="1"/>
          </p:cNvPicPr>
          <p:nvPr/>
        </p:nvPicPr>
        <p:blipFill rotWithShape="1">
          <a:blip r:embed="rId2"/>
          <a:srcRect l="17661" t="13746" r="28508" b="6431"/>
          <a:stretch/>
        </p:blipFill>
        <p:spPr>
          <a:xfrm>
            <a:off x="2123769" y="-51911"/>
            <a:ext cx="8229600" cy="6861082"/>
          </a:xfrm>
          <a:prstGeom prst="rect">
            <a:avLst/>
          </a:prstGeom>
        </p:spPr>
      </p:pic>
      <p:pic>
        <p:nvPicPr>
          <p:cNvPr id="8" name="Image 7">
            <a:extLst>
              <a:ext uri="{FF2B5EF4-FFF2-40B4-BE49-F238E27FC236}">
                <a16:creationId xmlns:a16="http://schemas.microsoft.com/office/drawing/2014/main" id="{F99ED2F7-6D43-402A-AE35-06E958887560}"/>
              </a:ext>
            </a:extLst>
          </p:cNvPr>
          <p:cNvPicPr>
            <a:picLocks noChangeAspect="1"/>
          </p:cNvPicPr>
          <p:nvPr/>
        </p:nvPicPr>
        <p:blipFill rotWithShape="1">
          <a:blip r:embed="rId3"/>
          <a:srcRect l="17903" t="9911" r="28871" b="63662"/>
          <a:stretch/>
        </p:blipFill>
        <p:spPr>
          <a:xfrm>
            <a:off x="2123769" y="4865381"/>
            <a:ext cx="8229600" cy="1811440"/>
          </a:xfrm>
          <a:prstGeom prst="rect">
            <a:avLst/>
          </a:prstGeom>
        </p:spPr>
      </p:pic>
    </p:spTree>
    <p:extLst>
      <p:ext uri="{BB962C8B-B14F-4D97-AF65-F5344CB8AC3E}">
        <p14:creationId xmlns:p14="http://schemas.microsoft.com/office/powerpoint/2010/main" val="3371441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DB4F3B-7DFA-4E1C-8CEA-2B4C66D67B68}"/>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3B8685EF-D5CA-4DEB-982C-15DB6AE81B59}"/>
              </a:ext>
            </a:extLst>
          </p:cNvPr>
          <p:cNvSpPr>
            <a:spLocks noGrp="1"/>
          </p:cNvSpPr>
          <p:nvPr>
            <p:ph idx="1"/>
          </p:nvPr>
        </p:nvSpPr>
        <p:spPr/>
        <p:txBody>
          <a:bodyPr/>
          <a:lstStyle/>
          <a:p>
            <a:r>
              <a:rPr lang="en-US" dirty="0">
                <a:solidFill>
                  <a:srgbClr val="D63384"/>
                </a:solidFill>
                <a:latin typeface="var(--bs-font-monospace)"/>
                <a:ea typeface="+mj-ea"/>
                <a:cs typeface="+mj-cs"/>
              </a:rPr>
              <a:t>empty()</a:t>
            </a:r>
            <a:r>
              <a:rPr lang="fr-FR" dirty="0"/>
              <a:t>retourne le booléen </a:t>
            </a:r>
            <a:r>
              <a:rPr lang="fr-FR" dirty="0" err="1"/>
              <a:t>true</a:t>
            </a:r>
            <a:r>
              <a:rPr lang="fr-FR" dirty="0"/>
              <a:t> si la carte est vide, sinon il retourne le booléen false. </a:t>
            </a:r>
          </a:p>
          <a:p>
            <a:r>
              <a:rPr lang="fr-FR" dirty="0">
                <a:solidFill>
                  <a:srgbClr val="D63384"/>
                </a:solidFill>
                <a:latin typeface="var(--bs-font-monospace)"/>
                <a:ea typeface="+mj-ea"/>
                <a:cs typeface="+mj-cs"/>
              </a:rPr>
              <a:t>size() </a:t>
            </a:r>
            <a:r>
              <a:rPr lang="fr-FR" dirty="0"/>
              <a:t>renvoie le nombre d'entrées dans la carte, une entrée étant composée d'une clé et d'une valeur.</a:t>
            </a:r>
          </a:p>
          <a:p>
            <a:r>
              <a:rPr lang="fr-FR" dirty="0"/>
              <a:t> </a:t>
            </a:r>
            <a:r>
              <a:rPr lang="fr-FR" dirty="0" err="1">
                <a:solidFill>
                  <a:srgbClr val="D63384"/>
                </a:solidFill>
                <a:latin typeface="var(--bs-font-monospace)"/>
                <a:ea typeface="+mj-ea"/>
                <a:cs typeface="+mj-cs"/>
              </a:rPr>
              <a:t>max_size</a:t>
            </a:r>
            <a:r>
              <a:rPr lang="fr-FR" dirty="0">
                <a:solidFill>
                  <a:srgbClr val="D63384"/>
                </a:solidFill>
                <a:latin typeface="var(--bs-font-monospace)"/>
                <a:ea typeface="+mj-ea"/>
                <a:cs typeface="+mj-cs"/>
              </a:rPr>
              <a:t>() </a:t>
            </a:r>
            <a:r>
              <a:rPr lang="fr-FR" dirty="0"/>
              <a:t>renvoie la limite supérieure des entrées qu'une carte peut contenir (entrées maximales possibles) en fonction de la mémoire allouée à la carte.</a:t>
            </a:r>
            <a:endParaRPr lang="en-US" dirty="0"/>
          </a:p>
        </p:txBody>
      </p:sp>
    </p:spTree>
    <p:extLst>
      <p:ext uri="{BB962C8B-B14F-4D97-AF65-F5344CB8AC3E}">
        <p14:creationId xmlns:p14="http://schemas.microsoft.com/office/powerpoint/2010/main" val="26622603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493876-B74E-4E08-9858-7C850D2236E1}"/>
              </a:ext>
            </a:extLst>
          </p:cNvPr>
          <p:cNvSpPr>
            <a:spLocks noGrp="1"/>
          </p:cNvSpPr>
          <p:nvPr>
            <p:ph idx="1"/>
          </p:nvPr>
        </p:nvSpPr>
        <p:spPr>
          <a:xfrm>
            <a:off x="838200" y="1825625"/>
            <a:ext cx="10515600" cy="4855394"/>
          </a:xfrm>
        </p:spPr>
        <p:txBody>
          <a:bodyPr/>
          <a:lstStyle/>
          <a:p>
            <a:r>
              <a:rPr lang="fr-FR" dirty="0"/>
              <a:t>insert() est utilisé pour insérer des entrées dans la carte. Puisque les clés sont uniques dans une carte, elle vérifie d'abord si la clé donnée est déjà présente dans la carte ou non, si elle est présente l'entrée n'est pas insérée dans la carte et l'itérateur vers la clé existante est retourné sinon une nouvelle entrée est insérée dans la carte.</a:t>
            </a:r>
          </a:p>
          <a:p>
            <a:endParaRPr lang="fr-FR" dirty="0"/>
          </a:p>
          <a:p>
            <a:r>
              <a:rPr lang="fr-FR" dirty="0"/>
              <a:t>Il existe deux variantes de insert() :</a:t>
            </a:r>
          </a:p>
          <a:p>
            <a:pPr lvl="1"/>
            <a:r>
              <a:rPr lang="fr-FR" dirty="0"/>
              <a:t>insert(pair) : dans cette variante, une paire de clé et de valeur est insérée dans la carte. La paire insérée est toujours insérée à la position appropriée car les clés sont classées par ordre de tri.	</a:t>
            </a:r>
          </a:p>
          <a:p>
            <a:pPr lvl="1"/>
            <a:r>
              <a:rPr lang="fr-FR" dirty="0"/>
              <a:t>insert(</a:t>
            </a:r>
            <a:r>
              <a:rPr lang="fr-FR" dirty="0" err="1"/>
              <a:t>start_itr</a:t>
            </a:r>
            <a:r>
              <a:rPr lang="fr-FR" dirty="0"/>
              <a:t> , </a:t>
            </a:r>
            <a:r>
              <a:rPr lang="fr-FR" dirty="0" err="1"/>
              <a:t>end_itr</a:t>
            </a:r>
            <a:r>
              <a:rPr lang="fr-FR" dirty="0"/>
              <a:t>) : Cette variante insère les entrées dans la plage définie par </a:t>
            </a:r>
            <a:r>
              <a:rPr lang="fr-FR" dirty="0" err="1"/>
              <a:t>start_itr</a:t>
            </a:r>
            <a:r>
              <a:rPr lang="fr-FR" dirty="0"/>
              <a:t> et </a:t>
            </a:r>
            <a:r>
              <a:rPr lang="fr-FR" dirty="0" err="1"/>
              <a:t>end_itr</a:t>
            </a:r>
            <a:r>
              <a:rPr lang="fr-FR" dirty="0"/>
              <a:t> d'une autre carte.</a:t>
            </a:r>
          </a:p>
          <a:p>
            <a:pPr lvl="1"/>
            <a:endParaRPr lang="en-US" dirty="0"/>
          </a:p>
        </p:txBody>
      </p:sp>
      <p:sp>
        <p:nvSpPr>
          <p:cNvPr id="4" name="Rectangle 1">
            <a:extLst>
              <a:ext uri="{FF2B5EF4-FFF2-40B4-BE49-F238E27FC236}">
                <a16:creationId xmlns:a16="http://schemas.microsoft.com/office/drawing/2014/main" id="{74141F93-6EC8-4CB1-986B-419399EA52EA}"/>
              </a:ext>
            </a:extLst>
          </p:cNvPr>
          <p:cNvSpPr>
            <a:spLocks noGrp="1" noChangeArrowheads="1"/>
          </p:cNvSpPr>
          <p:nvPr>
            <p:ph type="title"/>
          </p:nvPr>
        </p:nvSpPr>
        <p:spPr bwMode="auto">
          <a:xfrm>
            <a:off x="838200" y="294124"/>
            <a:ext cx="6129883" cy="14675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63384"/>
                </a:solidFill>
                <a:effectLst/>
                <a:latin typeface="var(--bs-font-monospace)"/>
              </a:rPr>
              <a:t>insert</a:t>
            </a:r>
            <a:r>
              <a:rPr kumimoji="0" lang="en-US" altLang="en-US" sz="1300" b="0" i="0" u="none" strike="noStrike" cap="none" normalizeH="0" baseline="0" dirty="0">
                <a:ln>
                  <a:noFill/>
                </a:ln>
                <a:solidFill>
                  <a:srgbClr val="212529"/>
                </a:solidFill>
                <a:effectLst/>
                <a:latin typeface="system-ui"/>
              </a:rPr>
              <a:t> </a:t>
            </a:r>
            <a:r>
              <a:rPr kumimoji="0" lang="en-US" altLang="en-US" sz="4800" b="0" i="0" u="none" strike="noStrike" cap="none" normalizeH="0" baseline="0" dirty="0">
                <a:ln>
                  <a:noFill/>
                </a:ln>
                <a:solidFill>
                  <a:srgbClr val="212529"/>
                </a:solidFill>
                <a:effectLst/>
                <a:latin typeface="system-ui"/>
              </a:rPr>
              <a:t>et</a:t>
            </a:r>
            <a:r>
              <a:rPr kumimoji="0" lang="en-US" altLang="en-US" sz="1300" b="0" i="0" u="none" strike="noStrike" cap="none" normalizeH="0" baseline="0" dirty="0">
                <a:ln>
                  <a:noFill/>
                </a:ln>
                <a:solidFill>
                  <a:srgbClr val="212529"/>
                </a:solidFill>
                <a:effectLst/>
                <a:latin typeface="system-ui"/>
              </a:rPr>
              <a:t> </a:t>
            </a:r>
            <a:r>
              <a:rPr kumimoji="0" lang="en-US" altLang="en-US" b="0" i="0" u="none" strike="noStrike" cap="none" normalizeH="0" baseline="0" dirty="0" err="1">
                <a:ln>
                  <a:noFill/>
                </a:ln>
                <a:solidFill>
                  <a:srgbClr val="D63384"/>
                </a:solidFill>
                <a:effectLst/>
                <a:latin typeface="var(--bs-font-monospace)"/>
              </a:rPr>
              <a:t>insert_or_assign</a:t>
            </a:r>
            <a:endParaRPr kumimoji="0" lang="en-US" altLang="en-US" sz="1300" b="0" i="0" u="none" strike="noStrike" cap="none" normalizeH="0" baseline="0" dirty="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05440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233036-DB57-41F6-A21F-4F68FB72FD83}"/>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94ADF05E-6815-43C1-AA43-B85F51E1BAF7}"/>
              </a:ext>
            </a:extLst>
          </p:cNvPr>
          <p:cNvSpPr>
            <a:spLocks noGrp="1"/>
          </p:cNvSpPr>
          <p:nvPr>
            <p:ph idx="1"/>
          </p:nvPr>
        </p:nvSpPr>
        <p:spPr/>
        <p:txBody>
          <a:bodyPr/>
          <a:lstStyle/>
          <a:p>
            <a:r>
              <a:rPr lang="fr-FR" dirty="0"/>
              <a:t>La fonction </a:t>
            </a:r>
            <a:r>
              <a:rPr lang="fr-FR" dirty="0" err="1"/>
              <a:t>insert_ou_assing</a:t>
            </a:r>
            <a:r>
              <a:rPr lang="fr-FR" dirty="0"/>
              <a:t>() fonctionne exactement comme insert() sauf que si la clé donnée est déjà présente dans la carte alors sa valeur est modifiée.</a:t>
            </a:r>
            <a:endParaRPr lang="en-US" dirty="0"/>
          </a:p>
        </p:txBody>
      </p:sp>
      <p:grpSp>
        <p:nvGrpSpPr>
          <p:cNvPr id="8" name="Groupe 7">
            <a:extLst>
              <a:ext uri="{FF2B5EF4-FFF2-40B4-BE49-F238E27FC236}">
                <a16:creationId xmlns:a16="http://schemas.microsoft.com/office/drawing/2014/main" id="{61D0CD16-913C-40DF-8C1F-C1C11E0248EE}"/>
              </a:ext>
            </a:extLst>
          </p:cNvPr>
          <p:cNvGrpSpPr/>
          <p:nvPr/>
        </p:nvGrpSpPr>
        <p:grpSpPr>
          <a:xfrm>
            <a:off x="2168013" y="0"/>
            <a:ext cx="7403689" cy="6858000"/>
            <a:chOff x="2875935" y="0"/>
            <a:chExt cx="6695767" cy="6165672"/>
          </a:xfrm>
        </p:grpSpPr>
        <p:pic>
          <p:nvPicPr>
            <p:cNvPr id="5" name="Image 4">
              <a:extLst>
                <a:ext uri="{FF2B5EF4-FFF2-40B4-BE49-F238E27FC236}">
                  <a16:creationId xmlns:a16="http://schemas.microsoft.com/office/drawing/2014/main" id="{131C91F5-1C35-4095-8CA0-C6895DE5ADA1}"/>
                </a:ext>
              </a:extLst>
            </p:cNvPr>
            <p:cNvPicPr>
              <a:picLocks noChangeAspect="1"/>
            </p:cNvPicPr>
            <p:nvPr/>
          </p:nvPicPr>
          <p:blipFill rotWithShape="1">
            <a:blip r:embed="rId2"/>
            <a:srcRect l="17661" t="9911" r="27420" b="9911"/>
            <a:stretch/>
          </p:blipFill>
          <p:spPr>
            <a:xfrm>
              <a:off x="2875935" y="0"/>
              <a:ext cx="6695767" cy="5495926"/>
            </a:xfrm>
            <a:prstGeom prst="rect">
              <a:avLst/>
            </a:prstGeom>
          </p:spPr>
        </p:pic>
        <p:pic>
          <p:nvPicPr>
            <p:cNvPr id="7" name="Image 6">
              <a:extLst>
                <a:ext uri="{FF2B5EF4-FFF2-40B4-BE49-F238E27FC236}">
                  <a16:creationId xmlns:a16="http://schemas.microsoft.com/office/drawing/2014/main" id="{C158AD8F-07D6-4613-A64D-CF55A624B360}"/>
                </a:ext>
              </a:extLst>
            </p:cNvPr>
            <p:cNvPicPr>
              <a:picLocks noChangeAspect="1"/>
            </p:cNvPicPr>
            <p:nvPr/>
          </p:nvPicPr>
          <p:blipFill rotWithShape="1">
            <a:blip r:embed="rId3"/>
            <a:srcRect l="17661" t="70548" r="27420" b="9911"/>
            <a:stretch/>
          </p:blipFill>
          <p:spPr>
            <a:xfrm>
              <a:off x="2875935" y="4826179"/>
              <a:ext cx="6695767" cy="1339493"/>
            </a:xfrm>
            <a:prstGeom prst="rect">
              <a:avLst/>
            </a:prstGeom>
          </p:spPr>
        </p:pic>
      </p:grpSp>
    </p:spTree>
    <p:extLst>
      <p:ext uri="{BB962C8B-B14F-4D97-AF65-F5344CB8AC3E}">
        <p14:creationId xmlns:p14="http://schemas.microsoft.com/office/powerpoint/2010/main" val="424851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EF4A36-D4F3-4EA2-9D65-A94B05E4935F}"/>
              </a:ext>
            </a:extLst>
          </p:cNvPr>
          <p:cNvSpPr>
            <a:spLocks noGrp="1"/>
          </p:cNvSpPr>
          <p:nvPr>
            <p:ph type="title"/>
          </p:nvPr>
        </p:nvSpPr>
        <p:spPr/>
        <p:txBody>
          <a:bodyPr/>
          <a:lstStyle/>
          <a:p>
            <a:r>
              <a:rPr lang="en-US" b="0" i="0" dirty="0">
                <a:solidFill>
                  <a:srgbClr val="000000"/>
                </a:solidFill>
                <a:effectLst/>
                <a:latin typeface="Times New Roman" panose="02020603050405020304" pitchFamily="18" charset="0"/>
              </a:rPr>
              <a:t>Les </a:t>
            </a:r>
            <a:r>
              <a:rPr lang="en-US" b="0" i="0" dirty="0" err="1">
                <a:solidFill>
                  <a:srgbClr val="000000"/>
                </a:solidFill>
                <a:effectLst/>
                <a:latin typeface="Times New Roman" panose="02020603050405020304" pitchFamily="18" charset="0"/>
              </a:rPr>
              <a:t>conteneurs</a:t>
            </a:r>
            <a:endParaRPr lang="en-US" dirty="0"/>
          </a:p>
        </p:txBody>
      </p:sp>
      <p:sp>
        <p:nvSpPr>
          <p:cNvPr id="3" name="Espace réservé du contenu 2">
            <a:extLst>
              <a:ext uri="{FF2B5EF4-FFF2-40B4-BE49-F238E27FC236}">
                <a16:creationId xmlns:a16="http://schemas.microsoft.com/office/drawing/2014/main" id="{AADF800C-3570-4722-9D0C-14794A7C8478}"/>
              </a:ext>
            </a:extLst>
          </p:cNvPr>
          <p:cNvSpPr>
            <a:spLocks noGrp="1"/>
          </p:cNvSpPr>
          <p:nvPr>
            <p:ph idx="1"/>
          </p:nvPr>
        </p:nvSpPr>
        <p:spPr>
          <a:xfrm>
            <a:off x="838200" y="1825624"/>
            <a:ext cx="10515600" cy="4902721"/>
          </a:xfrm>
        </p:spPr>
        <p:txBody>
          <a:bodyPr>
            <a:normAutofit fontScale="92500" lnSpcReduction="20000"/>
          </a:bodyPr>
          <a:lstStyle/>
          <a:p>
            <a:r>
              <a:rPr lang="fr-FR" b="0" i="0" dirty="0">
                <a:solidFill>
                  <a:srgbClr val="000000"/>
                </a:solidFill>
                <a:effectLst/>
                <a:latin typeface="Times New Roman" panose="02020603050405020304" pitchFamily="18" charset="0"/>
              </a:rPr>
              <a:t>Les conteneurs sont la notion qui a fait connaître et qui a permis de </a:t>
            </a:r>
            <a:r>
              <a:rPr lang="fr-FR" b="0" i="0" dirty="0" err="1">
                <a:solidFill>
                  <a:srgbClr val="000000"/>
                </a:solidFill>
                <a:effectLst/>
                <a:latin typeface="Times New Roman" panose="02020603050405020304" pitchFamily="18" charset="0"/>
              </a:rPr>
              <a:t>genéraliser</a:t>
            </a:r>
            <a:r>
              <a:rPr lang="fr-FR" b="0" i="0" dirty="0">
                <a:solidFill>
                  <a:srgbClr val="000000"/>
                </a:solidFill>
                <a:effectLst/>
                <a:latin typeface="Times New Roman" panose="02020603050405020304" pitchFamily="18" charset="0"/>
              </a:rPr>
              <a:t> l'utilisation de la STL.</a:t>
            </a:r>
            <a:br>
              <a:rPr lang="fr-FR" dirty="0"/>
            </a:br>
            <a:r>
              <a:rPr lang="fr-FR" b="0" i="0" dirty="0">
                <a:solidFill>
                  <a:srgbClr val="000000"/>
                </a:solidFill>
                <a:effectLst/>
                <a:latin typeface="Times New Roman" panose="02020603050405020304" pitchFamily="18" charset="0"/>
              </a:rPr>
              <a:t>Il s'agit d'un ensemble d'implémentations d'objets de stockage, avec les opérations de bases que l'on peut effectuer dessus.</a:t>
            </a:r>
            <a:br>
              <a:rPr lang="fr-FR" dirty="0"/>
            </a:br>
            <a:r>
              <a:rPr lang="fr-FR" b="0" i="0" dirty="0">
                <a:solidFill>
                  <a:srgbClr val="000000"/>
                </a:solidFill>
                <a:effectLst/>
                <a:latin typeface="Times New Roman" panose="02020603050405020304" pitchFamily="18" charset="0"/>
              </a:rPr>
              <a:t>dessus.</a:t>
            </a:r>
            <a:br>
              <a:rPr lang="fr-FR" dirty="0"/>
            </a:br>
            <a:r>
              <a:rPr lang="fr-FR" b="0" i="0" dirty="0">
                <a:solidFill>
                  <a:srgbClr val="000000"/>
                </a:solidFill>
                <a:effectLst/>
                <a:latin typeface="Times New Roman" panose="02020603050405020304" pitchFamily="18" charset="0"/>
              </a:rPr>
              <a:t> </a:t>
            </a:r>
            <a:br>
              <a:rPr lang="fr-FR" dirty="0"/>
            </a:br>
            <a:r>
              <a:rPr lang="fr-FR" b="0" i="0" dirty="0">
                <a:solidFill>
                  <a:srgbClr val="000000"/>
                </a:solidFill>
                <a:effectLst/>
                <a:latin typeface="Times New Roman" panose="02020603050405020304" pitchFamily="18" charset="0"/>
              </a:rPr>
              <a:t>Les conteneurs sont les objets les plus couramment utilisés en programmation. </a:t>
            </a:r>
            <a:br>
              <a:rPr lang="fr-FR" dirty="0"/>
            </a:br>
            <a:br>
              <a:rPr lang="fr-FR" dirty="0"/>
            </a:br>
            <a:r>
              <a:rPr lang="fr-FR" b="0" i="0" dirty="0">
                <a:solidFill>
                  <a:srgbClr val="000000"/>
                </a:solidFill>
                <a:effectLst/>
                <a:latin typeface="Times New Roman" panose="02020603050405020304" pitchFamily="18" charset="0"/>
              </a:rPr>
              <a:t>- l'implémentation fonctionne pour n'importe quel type d'objet, du plus simple au plus complexe</a:t>
            </a:r>
            <a:br>
              <a:rPr lang="fr-FR" dirty="0"/>
            </a:br>
            <a:r>
              <a:rPr lang="fr-FR" b="0" i="0" dirty="0">
                <a:solidFill>
                  <a:srgbClr val="000000"/>
                </a:solidFill>
                <a:effectLst/>
                <a:latin typeface="Times New Roman" panose="02020603050405020304" pitchFamily="18" charset="0"/>
              </a:rPr>
              <a:t>- Il n'y a pas de problèmes d'accès aux éléments</a:t>
            </a:r>
            <a:br>
              <a:rPr lang="fr-FR" dirty="0"/>
            </a:br>
            <a:r>
              <a:rPr lang="fr-FR" b="0" i="0" dirty="0">
                <a:solidFill>
                  <a:srgbClr val="000000"/>
                </a:solidFill>
                <a:effectLst/>
                <a:latin typeface="Times New Roman" panose="02020603050405020304" pitchFamily="18" charset="0"/>
              </a:rPr>
              <a:t>- les insertions , suppressions sont gérées de manière efficace</a:t>
            </a:r>
            <a:br>
              <a:rPr lang="fr-FR" dirty="0"/>
            </a:br>
            <a:r>
              <a:rPr lang="fr-FR" b="0" i="0" dirty="0">
                <a:solidFill>
                  <a:srgbClr val="000000"/>
                </a:solidFill>
                <a:effectLst/>
                <a:latin typeface="Times New Roman" panose="02020603050405020304" pitchFamily="18" charset="0"/>
              </a:rPr>
              <a:t>- la gestion des allocations, désallocations est automatique ( avec des pools d'objets libres par </a:t>
            </a:r>
            <a:r>
              <a:rPr lang="fr-FR" b="0" i="0" dirty="0" err="1">
                <a:solidFill>
                  <a:srgbClr val="000000"/>
                </a:solidFill>
                <a:effectLst/>
                <a:latin typeface="Times New Roman" panose="02020603050405020304" pitchFamily="18" charset="0"/>
              </a:rPr>
              <a:t>exets</a:t>
            </a:r>
            <a:r>
              <a:rPr lang="fr-FR" b="0" i="0" dirty="0">
                <a:solidFill>
                  <a:srgbClr val="000000"/>
                </a:solidFill>
                <a:effectLst/>
                <a:latin typeface="Times New Roman" panose="02020603050405020304" pitchFamily="18" charset="0"/>
              </a:rPr>
              <a:t> libres par exemple )</a:t>
            </a:r>
            <a:br>
              <a:rPr lang="fr-FR" dirty="0"/>
            </a:br>
            <a:br>
              <a:rPr lang="fr-FR" dirty="0"/>
            </a:br>
            <a:r>
              <a:rPr lang="fr-FR" b="0" i="0" dirty="0">
                <a:solidFill>
                  <a:srgbClr val="000000"/>
                </a:solidFill>
                <a:effectLst/>
                <a:latin typeface="Times New Roman" panose="02020603050405020304" pitchFamily="18" charset="0"/>
              </a:rPr>
              <a:t>Pour résumer : il n'y a plus de prise de tête!</a:t>
            </a:r>
            <a:endParaRPr lang="en-US" dirty="0"/>
          </a:p>
        </p:txBody>
      </p:sp>
    </p:spTree>
    <p:extLst>
      <p:ext uri="{BB962C8B-B14F-4D97-AF65-F5344CB8AC3E}">
        <p14:creationId xmlns:p14="http://schemas.microsoft.com/office/powerpoint/2010/main" val="22504495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3AA2187D-44C0-435D-B436-13D73026B27E}"/>
              </a:ext>
            </a:extLst>
          </p:cNvPr>
          <p:cNvSpPr>
            <a:spLocks noGrp="1"/>
          </p:cNvSpPr>
          <p:nvPr>
            <p:ph idx="1"/>
          </p:nvPr>
        </p:nvSpPr>
        <p:spPr>
          <a:xfrm>
            <a:off x="838199" y="1825625"/>
            <a:ext cx="11181735" cy="4914388"/>
          </a:xfrm>
        </p:spPr>
        <p:txBody>
          <a:bodyPr>
            <a:normAutofit/>
          </a:bodyPr>
          <a:lstStyle/>
          <a:p>
            <a:r>
              <a:rPr lang="fr-FR" dirty="0" err="1"/>
              <a:t>erase</a:t>
            </a:r>
            <a:r>
              <a:rPr lang="fr-FR" dirty="0"/>
              <a:t>() supprime l'entrée de la carte pointée par l'itérateur (qui est passé en paramètre), cependant si nous voulons supprimer tous les éléments de la carte, nous pouvons utiliser </a:t>
            </a:r>
            <a:r>
              <a:rPr lang="fr-FR" dirty="0" err="1"/>
              <a:t>clear</a:t>
            </a:r>
            <a:r>
              <a:rPr lang="fr-FR" dirty="0"/>
              <a:t>(), il efface la carte et met sa taille à 0.</a:t>
            </a:r>
          </a:p>
          <a:p>
            <a:endParaRPr lang="fr-FR" dirty="0"/>
          </a:p>
          <a:p>
            <a:r>
              <a:rPr lang="fr-FR" dirty="0"/>
              <a:t>Il existe deux variantes de </a:t>
            </a:r>
            <a:r>
              <a:rPr lang="fr-FR" dirty="0" err="1"/>
              <a:t>erase</a:t>
            </a:r>
            <a:r>
              <a:rPr lang="fr-FR" dirty="0"/>
              <a:t> :</a:t>
            </a:r>
          </a:p>
          <a:p>
            <a:endParaRPr lang="fr-FR" dirty="0"/>
          </a:p>
          <a:p>
            <a:pPr lvl="1"/>
            <a:r>
              <a:rPr lang="fr-FR" dirty="0" err="1"/>
              <a:t>erase</a:t>
            </a:r>
            <a:r>
              <a:rPr lang="fr-FR" dirty="0"/>
              <a:t>(</a:t>
            </a:r>
            <a:r>
              <a:rPr lang="fr-FR" dirty="0" err="1"/>
              <a:t>iterator_itr</a:t>
            </a:r>
            <a:r>
              <a:rPr lang="fr-FR" dirty="0"/>
              <a:t>) : Cela supprime l'entrée de la carte pointée par l'itérateur </a:t>
            </a:r>
            <a:r>
              <a:rPr lang="fr-FR" dirty="0" err="1"/>
              <a:t>iterator_itr</a:t>
            </a:r>
            <a:r>
              <a:rPr lang="fr-FR" dirty="0"/>
              <a:t>, réduisant la taille de la carte par 1.</a:t>
            </a:r>
          </a:p>
          <a:p>
            <a:pPr lvl="1"/>
            <a:r>
              <a:rPr lang="fr-FR" dirty="0" err="1"/>
              <a:t>erase</a:t>
            </a:r>
            <a:r>
              <a:rPr lang="fr-FR" dirty="0"/>
              <a:t>(</a:t>
            </a:r>
            <a:r>
              <a:rPr lang="fr-FR" dirty="0" err="1"/>
              <a:t>start_iterator</a:t>
            </a:r>
            <a:r>
              <a:rPr lang="fr-FR" dirty="0"/>
              <a:t>, </a:t>
            </a:r>
            <a:r>
              <a:rPr lang="fr-FR" dirty="0" err="1"/>
              <a:t>end_iterator</a:t>
            </a:r>
            <a:r>
              <a:rPr lang="fr-FR" dirty="0"/>
              <a:t>) : Elle supprime les éléments dans la plage spécifiée par les itérateurs </a:t>
            </a:r>
            <a:r>
              <a:rPr lang="fr-FR" dirty="0" err="1"/>
              <a:t>start_iterator</a:t>
            </a:r>
            <a:r>
              <a:rPr lang="fr-FR" dirty="0"/>
              <a:t> et </a:t>
            </a:r>
            <a:r>
              <a:rPr lang="fr-FR" dirty="0" err="1"/>
              <a:t>end_iterator</a:t>
            </a:r>
            <a:r>
              <a:rPr lang="fr-FR" dirty="0"/>
              <a:t>.</a:t>
            </a:r>
            <a:endParaRPr lang="en-US" dirty="0"/>
          </a:p>
        </p:txBody>
      </p:sp>
      <p:sp>
        <p:nvSpPr>
          <p:cNvPr id="4" name="Rectangle 1">
            <a:extLst>
              <a:ext uri="{FF2B5EF4-FFF2-40B4-BE49-F238E27FC236}">
                <a16:creationId xmlns:a16="http://schemas.microsoft.com/office/drawing/2014/main" id="{9638D65E-E884-4DAE-8369-AE2A16B52A6C}"/>
              </a:ext>
            </a:extLst>
          </p:cNvPr>
          <p:cNvSpPr>
            <a:spLocks noGrp="1" noChangeArrowheads="1"/>
          </p:cNvSpPr>
          <p:nvPr>
            <p:ph type="title"/>
          </p:nvPr>
        </p:nvSpPr>
        <p:spPr bwMode="auto">
          <a:xfrm>
            <a:off x="838200" y="294124"/>
            <a:ext cx="10515600" cy="14675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63384"/>
                </a:solidFill>
                <a:effectLst/>
                <a:latin typeface="var(--bs-font-monospace)"/>
              </a:rPr>
              <a:t>Erase</a:t>
            </a:r>
            <a:r>
              <a:rPr kumimoji="0" lang="en-US" altLang="en-US" sz="1300" b="0" i="0" u="none" strike="noStrike" cap="none" normalizeH="0" baseline="0" dirty="0">
                <a:ln>
                  <a:noFill/>
                </a:ln>
                <a:solidFill>
                  <a:srgbClr val="212529"/>
                </a:solidFill>
                <a:effectLst/>
                <a:latin typeface="system-ui"/>
              </a:rPr>
              <a:t> </a:t>
            </a:r>
            <a:r>
              <a:rPr kumimoji="0" lang="en-US" altLang="en-US" sz="4800" b="1" i="0" u="none" strike="noStrike" cap="none" normalizeH="0" baseline="0" dirty="0">
                <a:ln>
                  <a:noFill/>
                </a:ln>
                <a:solidFill>
                  <a:srgbClr val="212529"/>
                </a:solidFill>
                <a:effectLst/>
                <a:latin typeface="system-ui"/>
              </a:rPr>
              <a:t>et </a:t>
            </a:r>
            <a:r>
              <a:rPr kumimoji="0" lang="en-US" altLang="en-US" b="0" i="0" u="none" strike="noStrike" cap="none" normalizeH="0" baseline="0" dirty="0">
                <a:ln>
                  <a:noFill/>
                </a:ln>
                <a:solidFill>
                  <a:srgbClr val="D63384"/>
                </a:solidFill>
                <a:effectLst/>
                <a:latin typeface="var(--bs-font-monospace)"/>
              </a:rPr>
              <a:t>clear</a:t>
            </a:r>
            <a:endParaRPr kumimoji="0" lang="en-US" altLang="en-US" sz="1300" b="0" i="0" u="none" strike="noStrike" cap="none" normalizeH="0" baseline="0" dirty="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592152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8CCB8EA-4C7A-40BB-9802-C7BF6396164C}"/>
              </a:ext>
            </a:extLst>
          </p:cNvPr>
          <p:cNvSpPr>
            <a:spLocks noGrp="1"/>
          </p:cNvSpPr>
          <p:nvPr>
            <p:ph idx="1"/>
          </p:nvPr>
        </p:nvSpPr>
        <p:spPr/>
        <p:txBody>
          <a:bodyPr/>
          <a:lstStyle/>
          <a:p>
            <a:r>
              <a:rPr lang="fr-FR" dirty="0" err="1"/>
              <a:t>begin</a:t>
            </a:r>
            <a:r>
              <a:rPr lang="fr-FR" dirty="0"/>
              <a:t>, end et </a:t>
            </a:r>
            <a:r>
              <a:rPr lang="fr-FR" dirty="0" err="1"/>
              <a:t>find</a:t>
            </a:r>
            <a:r>
              <a:rPr lang="fr-FR" dirty="0"/>
              <a:t> renvoie un itérateur. </a:t>
            </a:r>
            <a:r>
              <a:rPr lang="fr-FR" dirty="0" err="1"/>
              <a:t>begin</a:t>
            </a:r>
            <a:r>
              <a:rPr lang="fr-FR" dirty="0"/>
              <a:t>() renvoie l'itérateur à l'entrée de départ de la carte, end() renvoie l'itérateur à la dernière entrée de la carte et </a:t>
            </a:r>
            <a:r>
              <a:rPr lang="fr-FR" dirty="0" err="1"/>
              <a:t>find</a:t>
            </a:r>
            <a:r>
              <a:rPr lang="fr-FR" dirty="0"/>
              <a:t>() renvoie l'itérateur à l'entrée dont la clé est égale à la clé donnée (passée en paramètre).</a:t>
            </a:r>
            <a:endParaRPr lang="en-US" dirty="0"/>
          </a:p>
        </p:txBody>
      </p:sp>
      <p:sp>
        <p:nvSpPr>
          <p:cNvPr id="4" name="Rectangle 1">
            <a:extLst>
              <a:ext uri="{FF2B5EF4-FFF2-40B4-BE49-F238E27FC236}">
                <a16:creationId xmlns:a16="http://schemas.microsoft.com/office/drawing/2014/main" id="{A9A4B1C4-DF3A-4A5D-94ED-A9465892B6F6}"/>
              </a:ext>
            </a:extLst>
          </p:cNvPr>
          <p:cNvSpPr>
            <a:spLocks noGrp="1" noChangeArrowheads="1"/>
          </p:cNvSpPr>
          <p:nvPr>
            <p:ph type="title"/>
          </p:nvPr>
        </p:nvSpPr>
        <p:spPr bwMode="auto">
          <a:xfrm>
            <a:off x="838200" y="294124"/>
            <a:ext cx="10515600" cy="14675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63384"/>
                </a:solidFill>
                <a:effectLst/>
                <a:latin typeface="var(--bs-font-monospace)"/>
              </a:rPr>
              <a:t>begin</a:t>
            </a:r>
            <a:r>
              <a:rPr kumimoji="0" lang="en-US" altLang="en-US" sz="1300" b="0" i="0" u="none" strike="noStrike" cap="none" normalizeH="0" baseline="0" dirty="0">
                <a:ln>
                  <a:noFill/>
                </a:ln>
                <a:solidFill>
                  <a:srgbClr val="212529"/>
                </a:solidFill>
                <a:effectLst/>
                <a:latin typeface="system-ui"/>
              </a:rPr>
              <a:t>, </a:t>
            </a:r>
            <a:r>
              <a:rPr kumimoji="0" lang="en-US" altLang="en-US" b="0" i="0" u="none" strike="noStrike" cap="none" normalizeH="0" baseline="0" dirty="0">
                <a:ln>
                  <a:noFill/>
                </a:ln>
                <a:solidFill>
                  <a:srgbClr val="D63384"/>
                </a:solidFill>
                <a:effectLst/>
                <a:latin typeface="var(--bs-font-monospace)"/>
              </a:rPr>
              <a:t>end</a:t>
            </a:r>
            <a:r>
              <a:rPr kumimoji="0" lang="en-US" altLang="en-US" sz="1300" b="0" i="0" u="none" strike="noStrike" cap="none" normalizeH="0" baseline="0" dirty="0">
                <a:ln>
                  <a:noFill/>
                </a:ln>
                <a:solidFill>
                  <a:srgbClr val="212529"/>
                </a:solidFill>
                <a:effectLst/>
                <a:latin typeface="system-ui"/>
              </a:rPr>
              <a:t>  </a:t>
            </a:r>
            <a:r>
              <a:rPr kumimoji="0" lang="en-US" altLang="en-US" sz="4800" b="0" i="0" u="none" strike="noStrike" cap="none" normalizeH="0" baseline="0" dirty="0">
                <a:ln>
                  <a:noFill/>
                </a:ln>
                <a:solidFill>
                  <a:srgbClr val="212529"/>
                </a:solidFill>
                <a:effectLst/>
                <a:latin typeface="system-ui"/>
              </a:rPr>
              <a:t>et </a:t>
            </a:r>
            <a:r>
              <a:rPr kumimoji="0" lang="en-US" altLang="en-US" b="0" i="0" u="none" strike="noStrike" cap="none" normalizeH="0" baseline="0" dirty="0">
                <a:ln>
                  <a:noFill/>
                </a:ln>
                <a:solidFill>
                  <a:srgbClr val="D63384"/>
                </a:solidFill>
                <a:effectLst/>
                <a:latin typeface="var(--bs-font-monospace)"/>
              </a:rPr>
              <a:t>find</a:t>
            </a:r>
            <a:endParaRPr kumimoji="0" lang="en-US" altLang="en-US" sz="1300" b="0" i="0" u="none" strike="noStrike" cap="none" normalizeH="0" baseline="0" dirty="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2291" name="Picture 3" descr="begin, end and find function for maps">
            <a:extLst>
              <a:ext uri="{FF2B5EF4-FFF2-40B4-BE49-F238E27FC236}">
                <a16:creationId xmlns:a16="http://schemas.microsoft.com/office/drawing/2014/main" id="{1E5A6C63-49DE-47CB-A3CD-F728E8ADD0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9404" y="1976285"/>
            <a:ext cx="5130035" cy="4483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0530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28A4A5-9E9A-4CC7-9565-329DD9C7104D}"/>
              </a:ext>
            </a:extLst>
          </p:cNvPr>
          <p:cNvSpPr>
            <a:spLocks noGrp="1"/>
          </p:cNvSpPr>
          <p:nvPr>
            <p:ph type="title"/>
          </p:nvPr>
        </p:nvSpPr>
        <p:spPr/>
        <p:txBody>
          <a:bodyPr/>
          <a:lstStyle/>
          <a:p>
            <a:r>
              <a:rPr lang="en-US" b="0" i="0" dirty="0">
                <a:solidFill>
                  <a:srgbClr val="212529"/>
                </a:solidFill>
                <a:effectLst/>
                <a:latin typeface="system-ui"/>
              </a:rPr>
              <a:t>STACK Container in C++ STL</a:t>
            </a:r>
            <a:br>
              <a:rPr lang="en-US" b="0" i="0" dirty="0">
                <a:solidFill>
                  <a:srgbClr val="212529"/>
                </a:solidFill>
                <a:effectLst/>
                <a:latin typeface="system-ui"/>
              </a:rPr>
            </a:br>
            <a:endParaRPr lang="en-US" dirty="0"/>
          </a:p>
        </p:txBody>
      </p:sp>
      <p:sp>
        <p:nvSpPr>
          <p:cNvPr id="3" name="Espace réservé du contenu 2">
            <a:extLst>
              <a:ext uri="{FF2B5EF4-FFF2-40B4-BE49-F238E27FC236}">
                <a16:creationId xmlns:a16="http://schemas.microsoft.com/office/drawing/2014/main" id="{D98B2D76-0573-4FB6-B2AE-98D30BB98FD0}"/>
              </a:ext>
            </a:extLst>
          </p:cNvPr>
          <p:cNvSpPr>
            <a:spLocks noGrp="1"/>
          </p:cNvSpPr>
          <p:nvPr>
            <p:ph idx="1"/>
          </p:nvPr>
        </p:nvSpPr>
        <p:spPr/>
        <p:txBody>
          <a:bodyPr/>
          <a:lstStyle/>
          <a:p>
            <a:r>
              <a:rPr lang="fr-FR" dirty="0"/>
              <a:t>Le conteneur de pile est utilisé pour répliquer les piles en c++, l'insertion et la suppression sont toujours effectuées au sommet de la pile.</a:t>
            </a:r>
          </a:p>
          <a:p>
            <a:r>
              <a:rPr lang="fr-FR" dirty="0"/>
              <a:t>Voici la syntaxe de la définition d'une pile en </a:t>
            </a:r>
            <a:r>
              <a:rPr lang="fr-FR" dirty="0" err="1"/>
              <a:t>stl</a:t>
            </a:r>
            <a:r>
              <a:rPr lang="fr-FR" dirty="0"/>
              <a:t> :</a:t>
            </a:r>
            <a:endParaRPr lang="en-US" dirty="0"/>
          </a:p>
        </p:txBody>
      </p:sp>
      <p:pic>
        <p:nvPicPr>
          <p:cNvPr id="5" name="Image 4">
            <a:extLst>
              <a:ext uri="{FF2B5EF4-FFF2-40B4-BE49-F238E27FC236}">
                <a16:creationId xmlns:a16="http://schemas.microsoft.com/office/drawing/2014/main" id="{9ED0F006-A16C-4EAA-958D-9A124047DE50}"/>
              </a:ext>
            </a:extLst>
          </p:cNvPr>
          <p:cNvPicPr>
            <a:picLocks noChangeAspect="1"/>
          </p:cNvPicPr>
          <p:nvPr/>
        </p:nvPicPr>
        <p:blipFill rotWithShape="1">
          <a:blip r:embed="rId2"/>
          <a:srcRect l="17540" t="14821" r="26936" b="70979"/>
          <a:stretch/>
        </p:blipFill>
        <p:spPr>
          <a:xfrm>
            <a:off x="557307" y="4173794"/>
            <a:ext cx="11077386" cy="1592826"/>
          </a:xfrm>
          <a:prstGeom prst="rect">
            <a:avLst/>
          </a:prstGeom>
        </p:spPr>
      </p:pic>
    </p:spTree>
    <p:extLst>
      <p:ext uri="{BB962C8B-B14F-4D97-AF65-F5344CB8AC3E}">
        <p14:creationId xmlns:p14="http://schemas.microsoft.com/office/powerpoint/2010/main" val="1203543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EE4D75B-EE20-4442-BB1C-6B429264F000}"/>
              </a:ext>
            </a:extLst>
          </p:cNvPr>
          <p:cNvSpPr>
            <a:spLocks noGrp="1"/>
          </p:cNvSpPr>
          <p:nvPr>
            <p:ph idx="1"/>
          </p:nvPr>
        </p:nvSpPr>
        <p:spPr/>
        <p:txBody>
          <a:bodyPr/>
          <a:lstStyle/>
          <a:p>
            <a:r>
              <a:rPr lang="fr-FR" dirty="0"/>
              <a:t>push() est utilisé pour insérer l'élément dans la pile, les éléments sont insérés au sommet de la pile.</a:t>
            </a:r>
            <a:endParaRPr lang="en-US" dirty="0"/>
          </a:p>
        </p:txBody>
      </p:sp>
      <p:sp>
        <p:nvSpPr>
          <p:cNvPr id="4" name="Rectangle 1">
            <a:extLst>
              <a:ext uri="{FF2B5EF4-FFF2-40B4-BE49-F238E27FC236}">
                <a16:creationId xmlns:a16="http://schemas.microsoft.com/office/drawing/2014/main" id="{FD6F4CF4-B055-4C22-98B7-48B8E4C00CF6}"/>
              </a:ext>
            </a:extLst>
          </p:cNvPr>
          <p:cNvSpPr>
            <a:spLocks noGrp="1" noChangeArrowheads="1"/>
          </p:cNvSpPr>
          <p:nvPr>
            <p:ph type="title"/>
          </p:nvPr>
        </p:nvSpPr>
        <p:spPr bwMode="auto">
          <a:xfrm>
            <a:off x="838200" y="324901"/>
            <a:ext cx="1224694" cy="14060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63384"/>
                </a:solidFill>
                <a:effectLst/>
                <a:latin typeface="var(--bs-font-monospace)"/>
              </a:rPr>
              <a:t>push</a:t>
            </a:r>
            <a:endParaRPr kumimoji="0" lang="en-US" altLang="en-US" sz="1300" b="0" i="0" u="none" strike="noStrike" cap="none" normalizeH="0" baseline="0" dirty="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3315" name="Picture 3" descr="Push method of Stacks">
            <a:extLst>
              <a:ext uri="{FF2B5EF4-FFF2-40B4-BE49-F238E27FC236}">
                <a16:creationId xmlns:a16="http://schemas.microsoft.com/office/drawing/2014/main" id="{D2D82668-C3F2-4087-B150-D649384E9E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6852" y="1356852"/>
            <a:ext cx="6969901" cy="5501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39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C088CCF-DBC8-435A-8981-E64FDF3BD032}"/>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91D8852C-9324-4BCA-A787-7630B622AD95}"/>
              </a:ext>
            </a:extLst>
          </p:cNvPr>
          <p:cNvSpPr>
            <a:spLocks noGrp="1"/>
          </p:cNvSpPr>
          <p:nvPr>
            <p:ph idx="1"/>
          </p:nvPr>
        </p:nvSpPr>
        <p:spPr/>
        <p:txBody>
          <a:bodyPr/>
          <a:lstStyle/>
          <a:p>
            <a:endParaRPr lang="en-US"/>
          </a:p>
        </p:txBody>
      </p:sp>
      <p:pic>
        <p:nvPicPr>
          <p:cNvPr id="5" name="Image 4">
            <a:extLst>
              <a:ext uri="{FF2B5EF4-FFF2-40B4-BE49-F238E27FC236}">
                <a16:creationId xmlns:a16="http://schemas.microsoft.com/office/drawing/2014/main" id="{2F8A21BD-73DD-459B-A33D-F9901B2A5A8A}"/>
              </a:ext>
            </a:extLst>
          </p:cNvPr>
          <p:cNvPicPr>
            <a:picLocks noChangeAspect="1"/>
          </p:cNvPicPr>
          <p:nvPr/>
        </p:nvPicPr>
        <p:blipFill rotWithShape="1">
          <a:blip r:embed="rId2"/>
          <a:srcRect l="17661" t="15037" r="27056" b="36768"/>
          <a:stretch/>
        </p:blipFill>
        <p:spPr>
          <a:xfrm>
            <a:off x="1717662" y="1342103"/>
            <a:ext cx="9387873" cy="4601497"/>
          </a:xfrm>
          <a:prstGeom prst="rect">
            <a:avLst/>
          </a:prstGeom>
        </p:spPr>
      </p:pic>
    </p:spTree>
    <p:extLst>
      <p:ext uri="{BB962C8B-B14F-4D97-AF65-F5344CB8AC3E}">
        <p14:creationId xmlns:p14="http://schemas.microsoft.com/office/powerpoint/2010/main" val="4293101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9CB20FD-1EC4-4194-9E63-8BFC66645726}"/>
              </a:ext>
            </a:extLst>
          </p:cNvPr>
          <p:cNvSpPr>
            <a:spLocks noGrp="1"/>
          </p:cNvSpPr>
          <p:nvPr>
            <p:ph idx="1"/>
          </p:nvPr>
        </p:nvSpPr>
        <p:spPr/>
        <p:txBody>
          <a:bodyPr/>
          <a:lstStyle/>
          <a:p>
            <a:r>
              <a:rPr lang="fr-FR" dirty="0"/>
              <a:t>Cette méthode est utilisée pour retirer un seul élément de la pile, ce qui réduit la taille de la pile de 1. Elle réduit la taille de la pile de 1. L'élément retiré est toujours l'élément le plus haut de la pile (l'élément le plus récemment ajouté). La méthode pop() ne renvoie rien.</a:t>
            </a:r>
          </a:p>
          <a:p>
            <a:endParaRPr lang="en-US" dirty="0"/>
          </a:p>
        </p:txBody>
      </p:sp>
      <p:sp>
        <p:nvSpPr>
          <p:cNvPr id="4" name="Rectangle 1">
            <a:extLst>
              <a:ext uri="{FF2B5EF4-FFF2-40B4-BE49-F238E27FC236}">
                <a16:creationId xmlns:a16="http://schemas.microsoft.com/office/drawing/2014/main" id="{844E6C0E-A772-442E-8005-4C8D1D0BF173}"/>
              </a:ext>
            </a:extLst>
          </p:cNvPr>
          <p:cNvSpPr>
            <a:spLocks noGrp="1" noChangeArrowheads="1"/>
          </p:cNvSpPr>
          <p:nvPr>
            <p:ph type="title"/>
          </p:nvPr>
        </p:nvSpPr>
        <p:spPr bwMode="auto">
          <a:xfrm>
            <a:off x="838200" y="324901"/>
            <a:ext cx="1035540" cy="14060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D63384"/>
                </a:solidFill>
                <a:effectLst/>
                <a:latin typeface="var(--bs-font-monospace)"/>
              </a:rPr>
              <a:t>pop</a:t>
            </a:r>
            <a:r>
              <a:rPr kumimoji="0" lang="en-US" altLang="en-US" sz="1300" b="0" i="0" u="none" strike="noStrike" cap="none" normalizeH="0" baseline="0" dirty="0">
                <a:ln>
                  <a:noFill/>
                </a:ln>
                <a:solidFill>
                  <a:srgbClr val="212529"/>
                </a:solidFill>
                <a:effectLst/>
                <a:latin typeface="system-ui"/>
              </a:rPr>
              <a:t> f</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39" name="Picture 3" descr="Pop method of Stacks">
            <a:extLst>
              <a:ext uri="{FF2B5EF4-FFF2-40B4-BE49-F238E27FC236}">
                <a16:creationId xmlns:a16="http://schemas.microsoft.com/office/drawing/2014/main" id="{15155910-EDD7-4E80-9AC5-B8941D7387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1565" y="1241475"/>
            <a:ext cx="8887477" cy="5306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31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9D5E8B-7776-4EFA-834F-AD4C7E1C1813}"/>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9C55B2D6-F2B3-42DD-9A72-01200B25C3B1}"/>
              </a:ext>
            </a:extLst>
          </p:cNvPr>
          <p:cNvSpPr>
            <a:spLocks noGrp="1"/>
          </p:cNvSpPr>
          <p:nvPr>
            <p:ph idx="1"/>
          </p:nvPr>
        </p:nvSpPr>
        <p:spPr/>
        <p:txBody>
          <a:bodyPr>
            <a:normAutofit fontScale="92500" lnSpcReduction="10000"/>
          </a:bodyPr>
          <a:lstStyle/>
          <a:p>
            <a:r>
              <a:rPr lang="fr-FR" dirty="0"/>
              <a:t>Fonction top</a:t>
            </a:r>
          </a:p>
          <a:p>
            <a:r>
              <a:rPr lang="fr-FR" dirty="0"/>
              <a:t>Cette méthode renvoie l'élément le plus haut de la pile. Notez que cette méthode renvoie l'élément et ne le supprime pas, contrairement à pop().</a:t>
            </a:r>
          </a:p>
          <a:p>
            <a:endParaRPr lang="fr-FR" dirty="0"/>
          </a:p>
          <a:p>
            <a:r>
              <a:rPr lang="fr-FR" dirty="0"/>
              <a:t>SYNTAX : top()</a:t>
            </a:r>
          </a:p>
          <a:p>
            <a:endParaRPr lang="fr-FR" dirty="0"/>
          </a:p>
          <a:p>
            <a:r>
              <a:rPr lang="fr-FR" dirty="0"/>
              <a:t>Fonctions size et </a:t>
            </a:r>
            <a:r>
              <a:rPr lang="fr-FR" dirty="0" err="1"/>
              <a:t>empty</a:t>
            </a:r>
            <a:endParaRPr lang="fr-FR" dirty="0"/>
          </a:p>
          <a:p>
            <a:r>
              <a:rPr lang="fr-FR" dirty="0"/>
              <a:t>size() renvoie le nombre d'éléments présents dans la pile, tandis que </a:t>
            </a:r>
            <a:r>
              <a:rPr lang="fr-FR" dirty="0" err="1"/>
              <a:t>empty</a:t>
            </a:r>
            <a:r>
              <a:rPr lang="fr-FR" dirty="0"/>
              <a:t>() vérifie si la pile est vide ou non. </a:t>
            </a:r>
            <a:r>
              <a:rPr lang="fr-FR" dirty="0" err="1"/>
              <a:t>empty</a:t>
            </a:r>
            <a:r>
              <a:rPr lang="fr-FR" dirty="0"/>
              <a:t> renvoie </a:t>
            </a:r>
            <a:r>
              <a:rPr lang="fr-FR" dirty="0" err="1"/>
              <a:t>true</a:t>
            </a:r>
            <a:r>
              <a:rPr lang="fr-FR" dirty="0"/>
              <a:t> si la pile est vide, sinon false.</a:t>
            </a:r>
            <a:endParaRPr lang="en-US" dirty="0"/>
          </a:p>
        </p:txBody>
      </p:sp>
    </p:spTree>
    <p:extLst>
      <p:ext uri="{BB962C8B-B14F-4D97-AF65-F5344CB8AC3E}">
        <p14:creationId xmlns:p14="http://schemas.microsoft.com/office/powerpoint/2010/main" val="18077246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5C58A9B-D600-44A6-A15E-DFC4F1673874}"/>
              </a:ext>
            </a:extLst>
          </p:cNvPr>
          <p:cNvSpPr>
            <a:spLocks noGrp="1"/>
          </p:cNvSpPr>
          <p:nvPr>
            <p:ph idx="1"/>
          </p:nvPr>
        </p:nvSpPr>
        <p:spPr/>
        <p:txBody>
          <a:bodyPr/>
          <a:lstStyle/>
          <a:p>
            <a:r>
              <a:rPr lang="fr-FR" b="0" i="0" dirty="0">
                <a:solidFill>
                  <a:srgbClr val="212529"/>
                </a:solidFill>
                <a:effectLst/>
                <a:latin typeface="system-ui"/>
              </a:rPr>
              <a:t>Cette méthode permet de permuter les éléments des deux piles.</a:t>
            </a:r>
            <a:endParaRPr lang="en-US" dirty="0"/>
          </a:p>
        </p:txBody>
      </p:sp>
      <p:sp>
        <p:nvSpPr>
          <p:cNvPr id="4" name="Rectangle 1">
            <a:extLst>
              <a:ext uri="{FF2B5EF4-FFF2-40B4-BE49-F238E27FC236}">
                <a16:creationId xmlns:a16="http://schemas.microsoft.com/office/drawing/2014/main" id="{E46D277D-34ED-4195-B04B-4F102BD75E6F}"/>
              </a:ext>
            </a:extLst>
          </p:cNvPr>
          <p:cNvSpPr>
            <a:spLocks noGrp="1" noChangeArrowheads="1"/>
          </p:cNvSpPr>
          <p:nvPr>
            <p:ph type="title"/>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D63384"/>
                </a:solidFill>
                <a:effectLst/>
                <a:latin typeface="var(--bs-font-monospace)"/>
              </a:rPr>
              <a:t>swap</a:t>
            </a:r>
            <a:endParaRPr kumimoji="0" lang="en-US" altLang="en-US" sz="1300" b="0" i="0" u="none" strike="noStrike" cap="none" normalizeH="0" baseline="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B6382D7C-AFEA-4902-A01E-6D2123EC16F3}"/>
              </a:ext>
            </a:extLst>
          </p:cNvPr>
          <p:cNvPicPr>
            <a:picLocks noChangeAspect="1"/>
          </p:cNvPicPr>
          <p:nvPr/>
        </p:nvPicPr>
        <p:blipFill rotWithShape="1">
          <a:blip r:embed="rId2"/>
          <a:srcRect l="17661" t="24642" r="27056" b="11879"/>
          <a:stretch/>
        </p:blipFill>
        <p:spPr>
          <a:xfrm>
            <a:off x="2168010" y="1497380"/>
            <a:ext cx="8303341" cy="5360620"/>
          </a:xfrm>
          <a:prstGeom prst="rect">
            <a:avLst/>
          </a:prstGeom>
        </p:spPr>
      </p:pic>
    </p:spTree>
    <p:extLst>
      <p:ext uri="{BB962C8B-B14F-4D97-AF65-F5344CB8AC3E}">
        <p14:creationId xmlns:p14="http://schemas.microsoft.com/office/powerpoint/2010/main" val="540055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26614E-8831-45C5-AD2C-81E252272A83}"/>
              </a:ext>
            </a:extLst>
          </p:cNvPr>
          <p:cNvSpPr>
            <a:spLocks noGrp="1"/>
          </p:cNvSpPr>
          <p:nvPr>
            <p:ph type="title"/>
          </p:nvPr>
        </p:nvSpPr>
        <p:spPr/>
        <p:txBody>
          <a:bodyPr/>
          <a:lstStyle/>
          <a:p>
            <a:r>
              <a:rPr lang="en-US" dirty="0"/>
              <a:t>QUEUE Container in STL</a:t>
            </a:r>
            <a:br>
              <a:rPr lang="en-US" dirty="0"/>
            </a:br>
            <a:endParaRPr lang="en-US" dirty="0"/>
          </a:p>
        </p:txBody>
      </p:sp>
      <p:sp>
        <p:nvSpPr>
          <p:cNvPr id="3" name="Espace réservé du contenu 2">
            <a:extLst>
              <a:ext uri="{FF2B5EF4-FFF2-40B4-BE49-F238E27FC236}">
                <a16:creationId xmlns:a16="http://schemas.microsoft.com/office/drawing/2014/main" id="{22FA2F6B-B0ED-4C6C-9A4D-25862120DB15}"/>
              </a:ext>
            </a:extLst>
          </p:cNvPr>
          <p:cNvSpPr>
            <a:spLocks noGrp="1"/>
          </p:cNvSpPr>
          <p:nvPr>
            <p:ph idx="1"/>
          </p:nvPr>
        </p:nvSpPr>
        <p:spPr/>
        <p:txBody>
          <a:bodyPr/>
          <a:lstStyle/>
          <a:p>
            <a:r>
              <a:rPr lang="fr-FR" dirty="0"/>
              <a:t>Le conteneur de file d'attente est utilisé pour répliquer la file d'attente en C++, l'insertion a toujours lieu à l'arrière de la file et la suppression est toujours effectuée à l'avant de la file.</a:t>
            </a:r>
          </a:p>
          <a:p>
            <a:r>
              <a:rPr lang="fr-FR" dirty="0"/>
              <a:t>Voici la syntaxe pour définir une file d'attente :</a:t>
            </a:r>
          </a:p>
          <a:p>
            <a:endParaRPr lang="en-US" dirty="0"/>
          </a:p>
        </p:txBody>
      </p:sp>
      <p:pic>
        <p:nvPicPr>
          <p:cNvPr id="5" name="Image 4">
            <a:extLst>
              <a:ext uri="{FF2B5EF4-FFF2-40B4-BE49-F238E27FC236}">
                <a16:creationId xmlns:a16="http://schemas.microsoft.com/office/drawing/2014/main" id="{8D9FEE65-0B33-4B52-9514-0192CF682A0F}"/>
              </a:ext>
            </a:extLst>
          </p:cNvPr>
          <p:cNvPicPr>
            <a:picLocks noChangeAspect="1"/>
          </p:cNvPicPr>
          <p:nvPr/>
        </p:nvPicPr>
        <p:blipFill rotWithShape="1">
          <a:blip r:embed="rId2"/>
          <a:srcRect l="17661" t="55487" r="26694" b="31819"/>
          <a:stretch/>
        </p:blipFill>
        <p:spPr>
          <a:xfrm>
            <a:off x="519113" y="4001294"/>
            <a:ext cx="11153774" cy="1430593"/>
          </a:xfrm>
          <a:prstGeom prst="rect">
            <a:avLst/>
          </a:prstGeom>
        </p:spPr>
      </p:pic>
    </p:spTree>
    <p:extLst>
      <p:ext uri="{BB962C8B-B14F-4D97-AF65-F5344CB8AC3E}">
        <p14:creationId xmlns:p14="http://schemas.microsoft.com/office/powerpoint/2010/main" val="28973492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A1D9DFA1-2343-4505-A202-9D2833335F68}"/>
              </a:ext>
            </a:extLst>
          </p:cNvPr>
          <p:cNvSpPr>
            <a:spLocks noGrp="1"/>
          </p:cNvSpPr>
          <p:nvPr>
            <p:ph idx="1"/>
          </p:nvPr>
        </p:nvSpPr>
        <p:spPr/>
        <p:txBody>
          <a:bodyPr/>
          <a:lstStyle/>
          <a:p>
            <a:r>
              <a:rPr lang="fr-FR" dirty="0"/>
              <a:t>push() est utilisé pour insérer l'élément dans la file d'attente. L'élément est inséré à l'arrière ou à la fin de la file d'attente.</a:t>
            </a:r>
            <a:endParaRPr lang="en-US" dirty="0"/>
          </a:p>
        </p:txBody>
      </p:sp>
      <p:sp>
        <p:nvSpPr>
          <p:cNvPr id="4" name="Rectangle 1">
            <a:extLst>
              <a:ext uri="{FF2B5EF4-FFF2-40B4-BE49-F238E27FC236}">
                <a16:creationId xmlns:a16="http://schemas.microsoft.com/office/drawing/2014/main" id="{DE7B80CD-80C4-4CBF-A426-FC398B884DA9}"/>
              </a:ext>
            </a:extLst>
          </p:cNvPr>
          <p:cNvSpPr>
            <a:spLocks noGrp="1" noChangeArrowheads="1"/>
          </p:cNvSpPr>
          <p:nvPr>
            <p:ph type="title"/>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D63384"/>
                </a:solidFill>
                <a:effectLst/>
                <a:latin typeface="var(--bs-font-monospace)"/>
              </a:rPr>
              <a:t>push</a:t>
            </a:r>
            <a:endParaRPr kumimoji="0" lang="en-US" altLang="en-US" sz="1300" b="0" i="0" u="none" strike="noStrike" cap="none" normalizeH="0" baseline="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6387" name="Picture 3" descr="push method of queue">
            <a:extLst>
              <a:ext uri="{FF2B5EF4-FFF2-40B4-BE49-F238E27FC236}">
                <a16:creationId xmlns:a16="http://schemas.microsoft.com/office/drawing/2014/main" id="{C5F8450D-AD64-4C50-8E23-286B9281F6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247" y="1642667"/>
            <a:ext cx="7875205" cy="4850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371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D3AC77-0B54-47C3-A1AB-C81F2EF6D818}"/>
              </a:ext>
            </a:extLst>
          </p:cNvPr>
          <p:cNvSpPr>
            <a:spLocks noGrp="1"/>
          </p:cNvSpPr>
          <p:nvPr>
            <p:ph type="title"/>
          </p:nvPr>
        </p:nvSpPr>
        <p:spPr/>
        <p:txBody>
          <a:bodyPr/>
          <a:lstStyle/>
          <a:p>
            <a:r>
              <a:rPr lang="en-US" b="1" i="0" dirty="0">
                <a:solidFill>
                  <a:srgbClr val="000000"/>
                </a:solidFill>
                <a:effectLst/>
                <a:latin typeface="Times New Roman" panose="02020603050405020304" pitchFamily="18" charset="0"/>
              </a:rPr>
              <a:t>Les types de </a:t>
            </a:r>
            <a:r>
              <a:rPr lang="en-US" b="1" i="0" dirty="0" err="1">
                <a:solidFill>
                  <a:srgbClr val="000000"/>
                </a:solidFill>
                <a:effectLst/>
                <a:latin typeface="Times New Roman" panose="02020603050405020304" pitchFamily="18" charset="0"/>
              </a:rPr>
              <a:t>conteneurs</a:t>
            </a:r>
            <a:br>
              <a:rPr lang="en-US" dirty="0"/>
            </a:br>
            <a:endParaRPr lang="en-US" dirty="0"/>
          </a:p>
        </p:txBody>
      </p:sp>
      <p:sp>
        <p:nvSpPr>
          <p:cNvPr id="4" name="Rectangle 1">
            <a:extLst>
              <a:ext uri="{FF2B5EF4-FFF2-40B4-BE49-F238E27FC236}">
                <a16:creationId xmlns:a16="http://schemas.microsoft.com/office/drawing/2014/main" id="{F5BE0266-9C67-4335-9DEA-9CB0B89FA244}"/>
              </a:ext>
            </a:extLst>
          </p:cNvPr>
          <p:cNvSpPr>
            <a:spLocks noGrp="1" noChangeArrowheads="1"/>
          </p:cNvSpPr>
          <p:nvPr>
            <p:ph idx="1"/>
          </p:nvPr>
        </p:nvSpPr>
        <p:spPr bwMode="auto">
          <a:xfrm>
            <a:off x="838200" y="1554473"/>
            <a:ext cx="1110615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lvl="0" indent="0">
              <a:lnSpc>
                <a:spcPct val="100000"/>
              </a:lnSpc>
              <a:buNone/>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Deux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grandes</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classes de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conteneurs</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sont</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distinguables</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auxquelles</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on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peut</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associer</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un ensemble de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conteneurs</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dérivés</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b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b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hlinkClick r:id="rId2"/>
              </a:rPr>
              <a:t>- les </a:t>
            </a:r>
            <a:r>
              <a:rPr kumimoji="0" lang="en-US" altLang="en-US" sz="2400" b="0" i="0"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hlinkClick r:id="rId2"/>
              </a:rPr>
              <a:t>conteneurs</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hlinkClick r:id="rId2"/>
              </a:rPr>
              <a:t> de sequence</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fr-FR"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mettre en œuvre des structures de données auxquelles on peut accéder de manière séquentielle.</a:t>
            </a:r>
            <a:b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br>
            <a:endParaRPr kumimoji="0" lang="en-US"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chemeClr val="tx1"/>
                </a:solidFill>
                <a:effectLst/>
                <a:latin typeface="Arial" panose="020B0604020202020204" pitchFamily="34" charset="0"/>
              </a:rPr>
              <a:t>Vecteurs</a:t>
            </a: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2400" b="0" i="0" u="none" strike="noStrike" cap="none" normalizeH="0" baseline="0" dirty="0" err="1">
                <a:ln>
                  <a:noFill/>
                </a:ln>
                <a:solidFill>
                  <a:schemeClr val="tx1"/>
                </a:solidFill>
                <a:effectLst/>
                <a:latin typeface="Arial" panose="020B0604020202020204" pitchFamily="34" charset="0"/>
              </a:rPr>
              <a:t>listes</a:t>
            </a:r>
            <a:r>
              <a:rPr kumimoji="0" lang="en-US" altLang="en-US" sz="2400" b="0" i="0" u="none" strike="noStrike" cap="none" normalizeH="0" baseline="0" dirty="0">
                <a:ln>
                  <a:noFill/>
                </a:ln>
                <a:solidFill>
                  <a:schemeClr val="tx1"/>
                </a:solidFill>
                <a:effectLst/>
                <a:latin typeface="Arial" panose="020B0604020202020204" pitchFamily="34" charset="0"/>
              </a:rPr>
              <a:t>, et deques</a:t>
            </a:r>
          </a:p>
          <a:p>
            <a:pPr marL="0" lvl="0" indent="0">
              <a:lnSpc>
                <a:spcPct val="100000"/>
              </a:lnSpc>
              <a:buNone/>
            </a:pP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3"/>
              </a:rPr>
              <a:t>les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hlinkClick r:id="rId3"/>
              </a:rPr>
              <a:t>conteneurs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3"/>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hlinkClick r:id="rId3"/>
              </a:rPr>
              <a:t>associatifs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fr-FR"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mettre en œuvre des structures de données triées qui peuvent être recherchées rapidement (complexité O(log n)).</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rPr>
              <a:t>Sets et multisets, maps et multimaps</a:t>
            </a:r>
          </a:p>
          <a:p>
            <a:pPr lvl="0">
              <a:lnSpc>
                <a:spcPct val="100000"/>
              </a:lnSpc>
              <a:buFontTx/>
              <a:buChar char="-"/>
            </a:pP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4"/>
              </a:rPr>
              <a:t>les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hlinkClick r:id="rId4"/>
              </a:rPr>
              <a:t>conteneurs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hlinkClick r:id="rId4"/>
              </a:rPr>
              <a:t> </a:t>
            </a:r>
            <a:r>
              <a:rPr kumimoji="0" lang="en-US" altLang="en-US" sz="24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hlinkClick r:id="rId4"/>
              </a:rPr>
              <a:t>dérivés</a:t>
            </a:r>
            <a:r>
              <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fr-FR"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fournissent une interface différente pour les conteneurs séquentiels.</a:t>
            </a:r>
            <a:endParaRPr kumimoji="0" lang="en-US" altLang="en-US" sz="2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rPr>
              <a:t>Stack, queue et </a:t>
            </a:r>
            <a:r>
              <a:rPr kumimoji="0" lang="en-US" altLang="en-US" sz="2400" b="0" i="0" u="none" strike="noStrike" cap="none" normalizeH="0" baseline="0" dirty="0" err="1">
                <a:ln>
                  <a:noFill/>
                </a:ln>
                <a:solidFill>
                  <a:schemeClr val="tx1"/>
                </a:solidFill>
                <a:effectLst/>
              </a:rPr>
              <a:t>priority_queue</a:t>
            </a:r>
            <a:r>
              <a:rPr kumimoji="0" lang="en-US" altLang="en-US" sz="2400" b="0" i="0" u="none" strike="noStrike" cap="none" normalizeH="0" baseline="0" dirty="0">
                <a:ln>
                  <a:noFill/>
                </a:ln>
                <a:solidFill>
                  <a:schemeClr val="tx1"/>
                </a:solidFill>
                <a:effectLst/>
                <a:latin typeface="Arial" panose="020B0604020202020204" pitchFamily="34" charset="0"/>
              </a:rPr>
              <a:t> </a:t>
            </a:r>
          </a:p>
        </p:txBody>
      </p:sp>
      <p:pic>
        <p:nvPicPr>
          <p:cNvPr id="2051" name="Picture 3">
            <a:extLst>
              <a:ext uri="{FF2B5EF4-FFF2-40B4-BE49-F238E27FC236}">
                <a16:creationId xmlns:a16="http://schemas.microsoft.com/office/drawing/2014/main" id="{CBC42C40-3501-42D9-88C6-5EC872B911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6100" y="236051"/>
            <a:ext cx="7515225" cy="6787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11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905B33-7743-4472-B97C-9B42696163F2}"/>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9F22C217-32A4-4412-AA9B-6037F8A80AC9}"/>
              </a:ext>
            </a:extLst>
          </p:cNvPr>
          <p:cNvSpPr>
            <a:spLocks noGrp="1"/>
          </p:cNvSpPr>
          <p:nvPr>
            <p:ph idx="1"/>
          </p:nvPr>
        </p:nvSpPr>
        <p:spPr/>
        <p:txBody>
          <a:bodyPr/>
          <a:lstStyle/>
          <a:p>
            <a:endParaRPr lang="en-US"/>
          </a:p>
        </p:txBody>
      </p:sp>
      <p:pic>
        <p:nvPicPr>
          <p:cNvPr id="5" name="Image 4">
            <a:extLst>
              <a:ext uri="{FF2B5EF4-FFF2-40B4-BE49-F238E27FC236}">
                <a16:creationId xmlns:a16="http://schemas.microsoft.com/office/drawing/2014/main" id="{98CACC28-2464-40F7-A949-EEBA322D9819}"/>
              </a:ext>
            </a:extLst>
          </p:cNvPr>
          <p:cNvPicPr>
            <a:picLocks noChangeAspect="1"/>
          </p:cNvPicPr>
          <p:nvPr/>
        </p:nvPicPr>
        <p:blipFill rotWithShape="1">
          <a:blip r:embed="rId2"/>
          <a:srcRect l="17540" t="19340" r="26451" b="32679"/>
          <a:stretch/>
        </p:blipFill>
        <p:spPr>
          <a:xfrm>
            <a:off x="602224" y="884903"/>
            <a:ext cx="10987552" cy="5292060"/>
          </a:xfrm>
          <a:prstGeom prst="rect">
            <a:avLst/>
          </a:prstGeom>
        </p:spPr>
      </p:pic>
    </p:spTree>
    <p:extLst>
      <p:ext uri="{BB962C8B-B14F-4D97-AF65-F5344CB8AC3E}">
        <p14:creationId xmlns:p14="http://schemas.microsoft.com/office/powerpoint/2010/main" val="32985507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72DC2AFF-2F30-4D1A-A961-0F8FFDC9B920}"/>
              </a:ext>
            </a:extLst>
          </p:cNvPr>
          <p:cNvSpPr>
            <a:spLocks noGrp="1"/>
          </p:cNvSpPr>
          <p:nvPr>
            <p:ph idx="1"/>
          </p:nvPr>
        </p:nvSpPr>
        <p:spPr/>
        <p:txBody>
          <a:bodyPr/>
          <a:lstStyle/>
          <a:p>
            <a:r>
              <a:rPr lang="fr-FR" dirty="0"/>
              <a:t>Cette méthode retire un seul élément du début de la file d'attente et réduit donc sa taille de 1. L'élément retiré est l'élément qui a été entré en premier. la pop() ne retourne rien.</a:t>
            </a:r>
            <a:endParaRPr lang="en-US" dirty="0"/>
          </a:p>
        </p:txBody>
      </p:sp>
      <p:sp>
        <p:nvSpPr>
          <p:cNvPr id="4" name="Rectangle 1">
            <a:extLst>
              <a:ext uri="{FF2B5EF4-FFF2-40B4-BE49-F238E27FC236}">
                <a16:creationId xmlns:a16="http://schemas.microsoft.com/office/drawing/2014/main" id="{8FCA46AD-3017-4C46-8B5B-C5A86C3D8958}"/>
              </a:ext>
            </a:extLst>
          </p:cNvPr>
          <p:cNvSpPr>
            <a:spLocks noGrp="1" noChangeArrowheads="1"/>
          </p:cNvSpPr>
          <p:nvPr>
            <p:ph type="title"/>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D63384"/>
                </a:solidFill>
                <a:effectLst/>
                <a:latin typeface="var(--bs-font-monospace)"/>
              </a:rPr>
              <a:t>pop</a:t>
            </a:r>
            <a:endParaRPr kumimoji="0" lang="en-US" altLang="en-US" sz="1300" b="0" i="0" u="none" strike="noStrike" cap="none" normalizeH="0" baseline="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6A4036C9-24A9-43DC-8C0E-768F4DA22D42}"/>
              </a:ext>
            </a:extLst>
          </p:cNvPr>
          <p:cNvPicPr>
            <a:picLocks noChangeAspect="1"/>
          </p:cNvPicPr>
          <p:nvPr/>
        </p:nvPicPr>
        <p:blipFill rotWithShape="1">
          <a:blip r:embed="rId2"/>
          <a:srcRect l="18025" t="20200" r="26450" b="28591"/>
          <a:stretch/>
        </p:blipFill>
        <p:spPr>
          <a:xfrm>
            <a:off x="1607574" y="2050027"/>
            <a:ext cx="8788983" cy="4557252"/>
          </a:xfrm>
          <a:prstGeom prst="rect">
            <a:avLst/>
          </a:prstGeom>
        </p:spPr>
      </p:pic>
    </p:spTree>
    <p:extLst>
      <p:ext uri="{BB962C8B-B14F-4D97-AF65-F5344CB8AC3E}">
        <p14:creationId xmlns:p14="http://schemas.microsoft.com/office/powerpoint/2010/main" val="397820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FD1B8E27-C371-40E8-8691-AA50DBF18733}"/>
              </a:ext>
            </a:extLst>
          </p:cNvPr>
          <p:cNvSpPr>
            <a:spLocks noGrp="1"/>
          </p:cNvSpPr>
          <p:nvPr>
            <p:ph idx="1"/>
          </p:nvPr>
        </p:nvSpPr>
        <p:spPr>
          <a:xfrm>
            <a:off x="838199" y="1825625"/>
            <a:ext cx="11181735" cy="4855394"/>
          </a:xfrm>
        </p:spPr>
        <p:txBody>
          <a:bodyPr>
            <a:normAutofit/>
          </a:bodyPr>
          <a:lstStyle/>
          <a:p>
            <a:r>
              <a:rPr lang="fr-FR" dirty="0"/>
              <a:t>front() renvoie l'élément situé à l'avant de la file d'attente, tandis que back() renvoie l'élément situé à l'arrière de la file d'attente. Notez que les deux renvoient l'élément et ne le suppriment pas, contrairement à pop().</a:t>
            </a:r>
          </a:p>
          <a:p>
            <a:endParaRPr lang="fr-FR" dirty="0"/>
          </a:p>
          <a:p>
            <a:r>
              <a:rPr lang="fr-FR" dirty="0"/>
              <a:t>size() renvoie le nombre d'éléments présents dans la file d'attente, tandis que </a:t>
            </a:r>
            <a:r>
              <a:rPr lang="fr-FR" dirty="0" err="1"/>
              <a:t>empty</a:t>
            </a:r>
            <a:r>
              <a:rPr lang="fr-FR" dirty="0"/>
              <a:t>() vérifie si la file d'attente est vide ou non. </a:t>
            </a:r>
            <a:r>
              <a:rPr lang="fr-FR" dirty="0" err="1"/>
              <a:t>empty</a:t>
            </a:r>
            <a:r>
              <a:rPr lang="fr-FR" dirty="0"/>
              <a:t> renvoie </a:t>
            </a:r>
            <a:r>
              <a:rPr lang="fr-FR" dirty="0" err="1"/>
              <a:t>true</a:t>
            </a:r>
            <a:r>
              <a:rPr lang="fr-FR" dirty="0"/>
              <a:t> si la file d'attente est vide, sinon false est renvoyé.</a:t>
            </a:r>
          </a:p>
          <a:p>
            <a:endParaRPr lang="fr-FR" dirty="0"/>
          </a:p>
          <a:p>
            <a:r>
              <a:rPr lang="fr-FR" dirty="0"/>
              <a:t>La méthode swap() permute les éléments des deux files d'attente.</a:t>
            </a:r>
            <a:endParaRPr lang="en-US" dirty="0"/>
          </a:p>
        </p:txBody>
      </p:sp>
      <p:sp>
        <p:nvSpPr>
          <p:cNvPr id="4" name="Rectangle 1">
            <a:extLst>
              <a:ext uri="{FF2B5EF4-FFF2-40B4-BE49-F238E27FC236}">
                <a16:creationId xmlns:a16="http://schemas.microsoft.com/office/drawing/2014/main" id="{2146BF76-D5BB-4AC4-A088-F4EE82D8211F}"/>
              </a:ext>
            </a:extLst>
          </p:cNvPr>
          <p:cNvSpPr>
            <a:spLocks noGrp="1" noChangeArrowheads="1"/>
          </p:cNvSpPr>
          <p:nvPr>
            <p:ph type="title"/>
          </p:nvPr>
        </p:nvSpPr>
        <p:spPr bwMode="auto">
          <a:xfrm>
            <a:off x="838200" y="324901"/>
            <a:ext cx="4049185" cy="14060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63384"/>
                </a:solidFill>
                <a:effectLst/>
                <a:latin typeface="var(--bs-font-monospace)"/>
              </a:rPr>
              <a:t>Autres</a:t>
            </a:r>
            <a:r>
              <a:rPr kumimoji="0" lang="en-US" altLang="en-US" b="0" i="0" u="none" strike="noStrike" cap="none" normalizeH="0" baseline="0" dirty="0">
                <a:ln>
                  <a:noFill/>
                </a:ln>
                <a:solidFill>
                  <a:srgbClr val="D63384"/>
                </a:solidFill>
                <a:effectLst/>
                <a:latin typeface="var(--bs-font-monospace)"/>
              </a:rPr>
              <a:t> </a:t>
            </a:r>
            <a:r>
              <a:rPr kumimoji="0" lang="en-US" altLang="en-US" b="0" i="0" u="none" strike="noStrike" cap="none" normalizeH="0" baseline="0" dirty="0" err="1">
                <a:ln>
                  <a:noFill/>
                </a:ln>
                <a:solidFill>
                  <a:srgbClr val="D63384"/>
                </a:solidFill>
                <a:effectLst/>
                <a:latin typeface="var(--bs-font-monospace)"/>
              </a:rPr>
              <a:t>fonctions</a:t>
            </a:r>
            <a:endParaRPr kumimoji="0" lang="en-US" altLang="en-US" sz="1300" b="0" i="0" u="none" strike="noStrike" cap="none" normalizeH="0" baseline="0" dirty="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24571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00C3ED4-F23B-4D7F-A741-F9DAD9C9D3DE}"/>
              </a:ext>
            </a:extLst>
          </p:cNvPr>
          <p:cNvSpPr>
            <a:spLocks noGrp="1"/>
          </p:cNvSpPr>
          <p:nvPr>
            <p:ph type="title"/>
          </p:nvPr>
        </p:nvSpPr>
        <p:spPr/>
        <p:txBody>
          <a:bodyPr>
            <a:normAutofit fontScale="90000"/>
          </a:bodyPr>
          <a:lstStyle/>
          <a:p>
            <a:r>
              <a:rPr lang="en-US" b="0" i="0">
                <a:solidFill>
                  <a:srgbClr val="212529"/>
                </a:solidFill>
                <a:effectLst/>
                <a:latin typeface="system-ui"/>
              </a:rPr>
              <a:t>PRIORITY QUEUE Container in C++ STL</a:t>
            </a:r>
            <a:br>
              <a:rPr lang="en-US" b="0" i="0">
                <a:solidFill>
                  <a:srgbClr val="212529"/>
                </a:solidFill>
                <a:effectLst/>
                <a:latin typeface="system-ui"/>
              </a:rPr>
            </a:br>
            <a:br>
              <a:rPr lang="en-US"/>
            </a:br>
            <a:endParaRPr lang="en-US"/>
          </a:p>
        </p:txBody>
      </p:sp>
      <p:sp>
        <p:nvSpPr>
          <p:cNvPr id="3" name="Espace réservé du contenu 2">
            <a:extLst>
              <a:ext uri="{FF2B5EF4-FFF2-40B4-BE49-F238E27FC236}">
                <a16:creationId xmlns:a16="http://schemas.microsoft.com/office/drawing/2014/main" id="{7AC4B1A0-62DA-466C-91CB-A7E85A3160EE}"/>
              </a:ext>
            </a:extLst>
          </p:cNvPr>
          <p:cNvSpPr>
            <a:spLocks noGrp="1"/>
          </p:cNvSpPr>
          <p:nvPr>
            <p:ph idx="1"/>
          </p:nvPr>
        </p:nvSpPr>
        <p:spPr/>
        <p:txBody>
          <a:bodyPr/>
          <a:lstStyle/>
          <a:p>
            <a:r>
              <a:rPr lang="fr-FR" dirty="0" err="1"/>
              <a:t>priority_queue</a:t>
            </a:r>
            <a:r>
              <a:rPr lang="fr-FR" dirty="0"/>
              <a:t> est comme une file d'attente normale, sauf que l'élément retiré de la file d'attente est toujours le plus grand parmi tous les éléments de la file d'attente, donc ce conteneur est généralement utilisé pour répliquer le Max </a:t>
            </a:r>
            <a:r>
              <a:rPr lang="fr-FR" dirty="0" err="1"/>
              <a:t>Heap</a:t>
            </a:r>
            <a:r>
              <a:rPr lang="fr-FR" dirty="0"/>
              <a:t> en C++. Les éléments peuvent être insérés dans n'importe quel ordre et la complexité du temps d'insertion est de O(log(n)).</a:t>
            </a:r>
          </a:p>
          <a:p>
            <a:endParaRPr lang="fr-FR" dirty="0"/>
          </a:p>
          <a:p>
            <a:r>
              <a:rPr lang="fr-FR" dirty="0"/>
              <a:t>Voici la syntaxe pour créer une file d'attente prioritaire :</a:t>
            </a:r>
            <a:endParaRPr lang="en-US" dirty="0"/>
          </a:p>
        </p:txBody>
      </p:sp>
      <p:pic>
        <p:nvPicPr>
          <p:cNvPr id="5" name="Image 4">
            <a:extLst>
              <a:ext uri="{FF2B5EF4-FFF2-40B4-BE49-F238E27FC236}">
                <a16:creationId xmlns:a16="http://schemas.microsoft.com/office/drawing/2014/main" id="{A84D8454-92A7-4D5C-BD5A-146607F79C06}"/>
              </a:ext>
            </a:extLst>
          </p:cNvPr>
          <p:cNvPicPr>
            <a:picLocks noChangeAspect="1"/>
          </p:cNvPicPr>
          <p:nvPr/>
        </p:nvPicPr>
        <p:blipFill rotWithShape="1">
          <a:blip r:embed="rId2"/>
          <a:srcRect l="17782" t="66245" r="26816" b="22782"/>
          <a:stretch/>
        </p:blipFill>
        <p:spPr>
          <a:xfrm>
            <a:off x="838200" y="5424794"/>
            <a:ext cx="9500419" cy="1057907"/>
          </a:xfrm>
          <a:prstGeom prst="rect">
            <a:avLst/>
          </a:prstGeom>
        </p:spPr>
      </p:pic>
    </p:spTree>
    <p:extLst>
      <p:ext uri="{BB962C8B-B14F-4D97-AF65-F5344CB8AC3E}">
        <p14:creationId xmlns:p14="http://schemas.microsoft.com/office/powerpoint/2010/main" val="4155609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9CF2CB0-9601-4274-8271-5971FFE18C41}"/>
              </a:ext>
            </a:extLst>
          </p:cNvPr>
          <p:cNvSpPr>
            <a:spLocks noGrp="1"/>
          </p:cNvSpPr>
          <p:nvPr>
            <p:ph idx="1"/>
          </p:nvPr>
        </p:nvSpPr>
        <p:spPr/>
        <p:txBody>
          <a:bodyPr/>
          <a:lstStyle/>
          <a:p>
            <a:r>
              <a:rPr lang="fr-FR" dirty="0"/>
              <a:t>Cette méthode insère un élément dans la file d'attente des priorités. L'insertion des éléments a une complexité temporelle de temps </a:t>
            </a:r>
            <a:r>
              <a:rPr lang="fr-FR" b="1" dirty="0">
                <a:solidFill>
                  <a:srgbClr val="00B050"/>
                </a:solidFill>
              </a:rPr>
              <a:t>logarithmique</a:t>
            </a:r>
            <a:r>
              <a:rPr lang="fr-FR" dirty="0"/>
              <a:t>.</a:t>
            </a:r>
          </a:p>
          <a:p>
            <a:endParaRPr lang="en-US" dirty="0"/>
          </a:p>
        </p:txBody>
      </p:sp>
      <p:sp>
        <p:nvSpPr>
          <p:cNvPr id="4" name="Rectangle 1">
            <a:extLst>
              <a:ext uri="{FF2B5EF4-FFF2-40B4-BE49-F238E27FC236}">
                <a16:creationId xmlns:a16="http://schemas.microsoft.com/office/drawing/2014/main" id="{F20E7553-787D-4232-B8E2-CFA508D76898}"/>
              </a:ext>
            </a:extLst>
          </p:cNvPr>
          <p:cNvSpPr>
            <a:spLocks noGrp="1" noChangeArrowheads="1"/>
          </p:cNvSpPr>
          <p:nvPr>
            <p:ph type="title"/>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D63384"/>
                </a:solidFill>
                <a:effectLst/>
                <a:latin typeface="var(--bs-font-monospace)"/>
              </a:rPr>
              <a:t>push</a:t>
            </a:r>
            <a:endParaRPr kumimoji="0" lang="en-US" altLang="en-US" sz="1300" b="0" i="0" u="none" strike="noStrike" cap="none" normalizeH="0" baseline="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64E2DE37-90A4-4379-808D-9CC022D47A4C}"/>
              </a:ext>
            </a:extLst>
          </p:cNvPr>
          <p:cNvPicPr>
            <a:picLocks noChangeAspect="1"/>
          </p:cNvPicPr>
          <p:nvPr/>
        </p:nvPicPr>
        <p:blipFill rotWithShape="1">
          <a:blip r:embed="rId2"/>
          <a:srcRect l="17177" t="22137" r="26815" b="19125"/>
          <a:stretch/>
        </p:blipFill>
        <p:spPr>
          <a:xfrm>
            <a:off x="1902541" y="1690688"/>
            <a:ext cx="8538492" cy="5034576"/>
          </a:xfrm>
          <a:prstGeom prst="rect">
            <a:avLst/>
          </a:prstGeom>
        </p:spPr>
      </p:pic>
    </p:spTree>
    <p:extLst>
      <p:ext uri="{BB962C8B-B14F-4D97-AF65-F5344CB8AC3E}">
        <p14:creationId xmlns:p14="http://schemas.microsoft.com/office/powerpoint/2010/main" val="189833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B399A52A-2332-4DAD-81E1-A912C19761A6}"/>
              </a:ext>
            </a:extLst>
          </p:cNvPr>
          <p:cNvSpPr>
            <a:spLocks noGrp="1"/>
          </p:cNvSpPr>
          <p:nvPr>
            <p:ph idx="1"/>
          </p:nvPr>
        </p:nvSpPr>
        <p:spPr/>
        <p:txBody>
          <a:bodyPr/>
          <a:lstStyle/>
          <a:p>
            <a:r>
              <a:rPr lang="fr-FR" dirty="0"/>
              <a:t>Cette méthode supprime l'élément le plus haut de la file d'attente prioritaire (élément le plus grand) ,réduisant la taille de la file d'attente prioritaire de 1.</a:t>
            </a:r>
            <a:endParaRPr lang="en-US" dirty="0"/>
          </a:p>
        </p:txBody>
      </p:sp>
      <p:sp>
        <p:nvSpPr>
          <p:cNvPr id="4" name="Rectangle 1">
            <a:extLst>
              <a:ext uri="{FF2B5EF4-FFF2-40B4-BE49-F238E27FC236}">
                <a16:creationId xmlns:a16="http://schemas.microsoft.com/office/drawing/2014/main" id="{B47C1F77-5A9B-498C-AF0D-AF749C7B6B06}"/>
              </a:ext>
            </a:extLst>
          </p:cNvPr>
          <p:cNvSpPr>
            <a:spLocks noGrp="1" noChangeArrowheads="1"/>
          </p:cNvSpPr>
          <p:nvPr>
            <p:ph type="title"/>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D63384"/>
                </a:solidFill>
                <a:effectLst/>
                <a:latin typeface="var(--bs-font-monospace)"/>
              </a:rPr>
              <a:t>pop</a:t>
            </a:r>
            <a:endParaRPr kumimoji="0" lang="en-US" altLang="en-US" sz="1300" b="0" i="0" u="none" strike="noStrike" cap="none" normalizeH="0" baseline="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4C684E2E-4D67-4461-B703-F14813F154A3}"/>
              </a:ext>
            </a:extLst>
          </p:cNvPr>
          <p:cNvPicPr>
            <a:picLocks noChangeAspect="1"/>
          </p:cNvPicPr>
          <p:nvPr/>
        </p:nvPicPr>
        <p:blipFill rotWithShape="1">
          <a:blip r:embed="rId2"/>
          <a:srcRect l="17178" t="30527" r="26451" b="5993"/>
          <a:stretch/>
        </p:blipFill>
        <p:spPr>
          <a:xfrm>
            <a:off x="2094270" y="1047135"/>
            <a:ext cx="8526654" cy="5398475"/>
          </a:xfrm>
          <a:prstGeom prst="rect">
            <a:avLst/>
          </a:prstGeom>
        </p:spPr>
      </p:pic>
    </p:spTree>
    <p:extLst>
      <p:ext uri="{BB962C8B-B14F-4D97-AF65-F5344CB8AC3E}">
        <p14:creationId xmlns:p14="http://schemas.microsoft.com/office/powerpoint/2010/main" val="3632769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004203-C074-48DC-8488-9CBCB3B33436}"/>
              </a:ext>
            </a:extLst>
          </p:cNvPr>
          <p:cNvSpPr>
            <a:spLocks noGrp="1"/>
          </p:cNvSpPr>
          <p:nvPr>
            <p:ph type="title"/>
          </p:nvPr>
        </p:nvSpPr>
        <p:spPr/>
        <p:txBody>
          <a:bodyPr/>
          <a:lstStyle/>
          <a:p>
            <a:r>
              <a:rPr lang="fr-FR" dirty="0"/>
              <a:t>Autres fonctions</a:t>
            </a:r>
            <a:endParaRPr lang="en-US" dirty="0"/>
          </a:p>
        </p:txBody>
      </p:sp>
      <p:sp>
        <p:nvSpPr>
          <p:cNvPr id="3" name="Espace réservé du contenu 2">
            <a:extLst>
              <a:ext uri="{FF2B5EF4-FFF2-40B4-BE49-F238E27FC236}">
                <a16:creationId xmlns:a16="http://schemas.microsoft.com/office/drawing/2014/main" id="{29442B66-4B03-4DB0-9028-75771AD012A1}"/>
              </a:ext>
            </a:extLst>
          </p:cNvPr>
          <p:cNvSpPr>
            <a:spLocks noGrp="1"/>
          </p:cNvSpPr>
          <p:nvPr>
            <p:ph idx="1"/>
          </p:nvPr>
        </p:nvSpPr>
        <p:spPr>
          <a:xfrm>
            <a:off x="838200" y="1825624"/>
            <a:ext cx="11353800" cy="4884891"/>
          </a:xfrm>
        </p:spPr>
        <p:txBody>
          <a:bodyPr>
            <a:normAutofit fontScale="92500" lnSpcReduction="10000"/>
          </a:bodyPr>
          <a:lstStyle/>
          <a:p>
            <a:r>
              <a:rPr lang="fr-FR" dirty="0"/>
              <a:t>Fonction top</a:t>
            </a:r>
          </a:p>
          <a:p>
            <a:pPr marL="0" indent="0">
              <a:buNone/>
            </a:pPr>
            <a:r>
              <a:rPr lang="fr-FR" dirty="0"/>
              <a:t>Cette méthode renvoie l'élément au sommet de la </a:t>
            </a:r>
            <a:r>
              <a:rPr lang="fr-FR" dirty="0" err="1"/>
              <a:t>queue_prioritaire</a:t>
            </a:r>
            <a:r>
              <a:rPr lang="fr-FR" dirty="0"/>
              <a:t> qui est le plus grand élément présent dans la queue.</a:t>
            </a:r>
          </a:p>
          <a:p>
            <a:endParaRPr lang="fr-FR" dirty="0"/>
          </a:p>
          <a:p>
            <a:r>
              <a:rPr lang="fr-FR" dirty="0"/>
              <a:t>Fonctions </a:t>
            </a:r>
            <a:r>
              <a:rPr lang="fr-FR" dirty="0" err="1"/>
              <a:t>empty</a:t>
            </a:r>
            <a:r>
              <a:rPr lang="fr-FR" dirty="0"/>
              <a:t> et size</a:t>
            </a:r>
          </a:p>
          <a:p>
            <a:pPr marL="0" indent="0">
              <a:buNone/>
            </a:pPr>
            <a:r>
              <a:rPr lang="fr-FR" dirty="0"/>
              <a:t>size() renvoie le nombre d'éléments présents dans la _queue_ prioritaire, tandis que </a:t>
            </a:r>
            <a:r>
              <a:rPr lang="fr-FR" dirty="0" err="1"/>
              <a:t>empty</a:t>
            </a:r>
            <a:r>
              <a:rPr lang="fr-FR" dirty="0"/>
              <a:t>() renvoie le booléen </a:t>
            </a:r>
            <a:r>
              <a:rPr lang="fr-FR" dirty="0" err="1"/>
              <a:t>true</a:t>
            </a:r>
            <a:r>
              <a:rPr lang="fr-FR" dirty="0"/>
              <a:t> si la _queue_ prioritaire est vide, sinon le booléen false est renvoyé.</a:t>
            </a:r>
          </a:p>
          <a:p>
            <a:endParaRPr lang="fr-FR" dirty="0"/>
          </a:p>
          <a:p>
            <a:r>
              <a:rPr lang="fr-FR" dirty="0"/>
              <a:t>Fonction swap</a:t>
            </a:r>
          </a:p>
          <a:p>
            <a:pPr marL="0" indent="0">
              <a:buNone/>
            </a:pPr>
            <a:r>
              <a:rPr lang="fr-FR" dirty="0"/>
              <a:t>Cette méthode échange les éléments de deux files d'attente prioritaires.</a:t>
            </a:r>
          </a:p>
          <a:p>
            <a:endParaRPr lang="fr-FR" dirty="0"/>
          </a:p>
          <a:p>
            <a:endParaRPr lang="en-US" dirty="0"/>
          </a:p>
        </p:txBody>
      </p:sp>
    </p:spTree>
    <p:extLst>
      <p:ext uri="{BB962C8B-B14F-4D97-AF65-F5344CB8AC3E}">
        <p14:creationId xmlns:p14="http://schemas.microsoft.com/office/powerpoint/2010/main" val="424369251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CA2EFF-530C-47FA-9479-01BDA1583B6B}"/>
              </a:ext>
            </a:extLst>
          </p:cNvPr>
          <p:cNvSpPr>
            <a:spLocks noGrp="1"/>
          </p:cNvSpPr>
          <p:nvPr>
            <p:ph type="title"/>
          </p:nvPr>
        </p:nvSpPr>
        <p:spPr/>
        <p:txBody>
          <a:bodyPr/>
          <a:lstStyle/>
          <a:p>
            <a:r>
              <a:rPr lang="en-US" b="0" i="0" dirty="0">
                <a:solidFill>
                  <a:srgbClr val="212529"/>
                </a:solidFill>
                <a:effectLst/>
                <a:latin typeface="system-ui"/>
              </a:rPr>
              <a:t>DEQUE Container in C++ STL</a:t>
            </a:r>
            <a:br>
              <a:rPr lang="en-US" b="0" i="0" dirty="0">
                <a:solidFill>
                  <a:srgbClr val="212529"/>
                </a:solidFill>
                <a:effectLst/>
                <a:latin typeface="system-ui"/>
              </a:rPr>
            </a:br>
            <a:endParaRPr lang="en-US" dirty="0"/>
          </a:p>
        </p:txBody>
      </p:sp>
      <p:sp>
        <p:nvSpPr>
          <p:cNvPr id="3" name="Espace réservé du contenu 2">
            <a:extLst>
              <a:ext uri="{FF2B5EF4-FFF2-40B4-BE49-F238E27FC236}">
                <a16:creationId xmlns:a16="http://schemas.microsoft.com/office/drawing/2014/main" id="{3BA0038E-598D-4F87-B8B6-3FFA7A23DCA8}"/>
              </a:ext>
            </a:extLst>
          </p:cNvPr>
          <p:cNvSpPr>
            <a:spLocks noGrp="1"/>
          </p:cNvSpPr>
          <p:nvPr>
            <p:ph idx="1"/>
          </p:nvPr>
        </p:nvSpPr>
        <p:spPr/>
        <p:txBody>
          <a:bodyPr/>
          <a:lstStyle/>
          <a:p>
            <a:r>
              <a:rPr lang="fr-FR" dirty="0" err="1"/>
              <a:t>Deque</a:t>
            </a:r>
            <a:r>
              <a:rPr lang="fr-FR" dirty="0"/>
              <a:t> est un raccourci pour une file d'attente à double extrémité. </a:t>
            </a:r>
            <a:r>
              <a:rPr lang="fr-FR" dirty="0" err="1"/>
              <a:t>Deque</a:t>
            </a:r>
            <a:r>
              <a:rPr lang="fr-FR" dirty="0"/>
              <a:t> permet une insertion et une suppression rapides aux deux extrémités de la file. Bien que nous puissions également utiliser un conteneur vectoriel pour l'insertion et la suppression aux deux extrémités, l'insertion et la suppression à l'avant du tableau sont plus coûteuses qu'à l'arrière, dans le cas d'un </a:t>
            </a:r>
            <a:r>
              <a:rPr lang="fr-FR" dirty="0" err="1"/>
              <a:t>Deque</a:t>
            </a:r>
            <a:r>
              <a:rPr lang="fr-FR" dirty="0"/>
              <a:t>, mais ce dernier est plus complexe en interne.</a:t>
            </a:r>
          </a:p>
          <a:p>
            <a:endParaRPr lang="fr-FR" dirty="0"/>
          </a:p>
          <a:p>
            <a:r>
              <a:rPr lang="fr-FR" dirty="0"/>
              <a:t>La syntaxe pour créer un </a:t>
            </a:r>
            <a:r>
              <a:rPr lang="fr-FR" dirty="0" err="1"/>
              <a:t>Deque</a:t>
            </a:r>
            <a:r>
              <a:rPr lang="fr-FR" dirty="0"/>
              <a:t> est :</a:t>
            </a:r>
            <a:endParaRPr lang="en-US" dirty="0"/>
          </a:p>
        </p:txBody>
      </p:sp>
      <p:pic>
        <p:nvPicPr>
          <p:cNvPr id="5" name="Image 4">
            <a:extLst>
              <a:ext uri="{FF2B5EF4-FFF2-40B4-BE49-F238E27FC236}">
                <a16:creationId xmlns:a16="http://schemas.microsoft.com/office/drawing/2014/main" id="{250AE335-80DA-4B8F-ABFC-1C9D9EC97D80}"/>
              </a:ext>
            </a:extLst>
          </p:cNvPr>
          <p:cNvPicPr>
            <a:picLocks noChangeAspect="1"/>
          </p:cNvPicPr>
          <p:nvPr/>
        </p:nvPicPr>
        <p:blipFill rotWithShape="1">
          <a:blip r:embed="rId2"/>
          <a:srcRect l="17540" t="79154" r="26453" b="9786"/>
          <a:stretch/>
        </p:blipFill>
        <p:spPr>
          <a:xfrm>
            <a:off x="838200" y="5681688"/>
            <a:ext cx="9664838" cy="1073073"/>
          </a:xfrm>
          <a:prstGeom prst="rect">
            <a:avLst/>
          </a:prstGeom>
        </p:spPr>
      </p:pic>
    </p:spTree>
    <p:extLst>
      <p:ext uri="{BB962C8B-B14F-4D97-AF65-F5344CB8AC3E}">
        <p14:creationId xmlns:p14="http://schemas.microsoft.com/office/powerpoint/2010/main" val="10165340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18AB328-0188-4C17-A55F-C75275C1F6F2}"/>
              </a:ext>
            </a:extLst>
          </p:cNvPr>
          <p:cNvSpPr>
            <a:spLocks noGrp="1"/>
          </p:cNvSpPr>
          <p:nvPr>
            <p:ph idx="1"/>
          </p:nvPr>
        </p:nvSpPr>
        <p:spPr/>
        <p:txBody>
          <a:bodyPr>
            <a:normAutofit lnSpcReduction="10000"/>
          </a:bodyPr>
          <a:lstStyle/>
          <a:p>
            <a:r>
              <a:rPr lang="fr-FR" dirty="0" err="1"/>
              <a:t>push_back</a:t>
            </a:r>
            <a:r>
              <a:rPr lang="fr-FR" dirty="0"/>
              <a:t>(</a:t>
            </a:r>
            <a:r>
              <a:rPr lang="fr-FR" dirty="0" err="1"/>
              <a:t>element</a:t>
            </a:r>
            <a:r>
              <a:rPr lang="fr-FR" dirty="0"/>
              <a:t> e) insère un élément e à l'arrière de la </a:t>
            </a:r>
            <a:r>
              <a:rPr lang="fr-FR" dirty="0" err="1"/>
              <a:t>deque</a:t>
            </a:r>
            <a:r>
              <a:rPr lang="fr-FR" dirty="0"/>
              <a:t>, </a:t>
            </a:r>
            <a:r>
              <a:rPr lang="fr-FR" dirty="0" err="1"/>
              <a:t>push_front</a:t>
            </a:r>
            <a:r>
              <a:rPr lang="fr-FR" dirty="0"/>
              <a:t>(</a:t>
            </a:r>
            <a:r>
              <a:rPr lang="fr-FR" dirty="0" err="1"/>
              <a:t>element</a:t>
            </a:r>
            <a:r>
              <a:rPr lang="fr-FR" dirty="0"/>
              <a:t> e) insère l'élément e à l'avant de la </a:t>
            </a:r>
            <a:r>
              <a:rPr lang="fr-FR" dirty="0" err="1"/>
              <a:t>deque</a:t>
            </a:r>
            <a:r>
              <a:rPr lang="fr-FR" dirty="0"/>
              <a:t>.</a:t>
            </a:r>
          </a:p>
          <a:p>
            <a:endParaRPr lang="fr-FR" dirty="0"/>
          </a:p>
          <a:p>
            <a:r>
              <a:rPr lang="fr-FR" dirty="0"/>
              <a:t>La méthode insert() a trois variantes :</a:t>
            </a:r>
          </a:p>
          <a:p>
            <a:endParaRPr lang="fr-FR" dirty="0"/>
          </a:p>
          <a:p>
            <a:pPr lvl="1"/>
            <a:r>
              <a:rPr lang="fr-FR" dirty="0"/>
              <a:t>insert(</a:t>
            </a:r>
            <a:r>
              <a:rPr lang="fr-FR" dirty="0" err="1"/>
              <a:t>iterator</a:t>
            </a:r>
            <a:r>
              <a:rPr lang="fr-FR" dirty="0"/>
              <a:t> i, </a:t>
            </a:r>
            <a:r>
              <a:rPr lang="fr-FR" dirty="0" err="1"/>
              <a:t>element</a:t>
            </a:r>
            <a:r>
              <a:rPr lang="fr-FR" dirty="0"/>
              <a:t> e) : insère l'élément e à la position pointée par l'</a:t>
            </a:r>
            <a:r>
              <a:rPr lang="fr-FR" dirty="0" err="1"/>
              <a:t>iterator</a:t>
            </a:r>
            <a:r>
              <a:rPr lang="fr-FR" dirty="0"/>
              <a:t> i dans le </a:t>
            </a:r>
            <a:r>
              <a:rPr lang="fr-FR" dirty="0" err="1"/>
              <a:t>deque</a:t>
            </a:r>
            <a:r>
              <a:rPr lang="fr-FR" dirty="0"/>
              <a:t>.</a:t>
            </a:r>
          </a:p>
          <a:p>
            <a:pPr lvl="1"/>
            <a:r>
              <a:rPr lang="fr-FR" dirty="0"/>
              <a:t>insert(</a:t>
            </a:r>
            <a:r>
              <a:rPr lang="fr-FR" dirty="0" err="1"/>
              <a:t>iterator</a:t>
            </a:r>
            <a:r>
              <a:rPr lang="fr-FR" dirty="0"/>
              <a:t> i, </a:t>
            </a:r>
            <a:r>
              <a:rPr lang="fr-FR" dirty="0" err="1"/>
              <a:t>int</a:t>
            </a:r>
            <a:r>
              <a:rPr lang="fr-FR" dirty="0"/>
              <a:t> count, </a:t>
            </a:r>
            <a:r>
              <a:rPr lang="fr-FR" dirty="0" err="1"/>
              <a:t>element</a:t>
            </a:r>
            <a:r>
              <a:rPr lang="fr-FR" dirty="0"/>
              <a:t> e) : Insère l'élément e, nombre de fois compté, à partir de la position pointée par l'</a:t>
            </a:r>
            <a:r>
              <a:rPr lang="fr-FR" dirty="0" err="1"/>
              <a:t>iterator</a:t>
            </a:r>
            <a:r>
              <a:rPr lang="fr-FR" dirty="0"/>
              <a:t> i.</a:t>
            </a:r>
          </a:p>
          <a:p>
            <a:pPr lvl="1"/>
            <a:r>
              <a:rPr lang="fr-FR" dirty="0"/>
              <a:t>insert(</a:t>
            </a:r>
            <a:r>
              <a:rPr lang="fr-FR" dirty="0" err="1"/>
              <a:t>iterator</a:t>
            </a:r>
            <a:r>
              <a:rPr lang="fr-FR" dirty="0"/>
              <a:t> i, </a:t>
            </a:r>
            <a:r>
              <a:rPr lang="fr-FR" dirty="0" err="1"/>
              <a:t>iterator</a:t>
            </a:r>
            <a:r>
              <a:rPr lang="fr-FR" dirty="0"/>
              <a:t> first, </a:t>
            </a:r>
            <a:r>
              <a:rPr lang="fr-FR" dirty="0" err="1"/>
              <a:t>iterator</a:t>
            </a:r>
            <a:r>
              <a:rPr lang="fr-FR" dirty="0"/>
              <a:t> last) : Insère l'élément dans la plage [</a:t>
            </a:r>
            <a:r>
              <a:rPr lang="fr-FR" dirty="0" err="1"/>
              <a:t>first,last</a:t>
            </a:r>
            <a:r>
              <a:rPr lang="fr-FR" dirty="0"/>
              <a:t>] à la position pointée par l'</a:t>
            </a:r>
            <a:r>
              <a:rPr lang="fr-FR" dirty="0" err="1"/>
              <a:t>iterator</a:t>
            </a:r>
            <a:r>
              <a:rPr lang="fr-FR" dirty="0"/>
              <a:t> i dans la </a:t>
            </a:r>
            <a:r>
              <a:rPr lang="fr-FR" dirty="0" err="1"/>
              <a:t>deque</a:t>
            </a:r>
            <a:r>
              <a:rPr lang="fr-FR" dirty="0"/>
              <a:t>.</a:t>
            </a:r>
            <a:endParaRPr lang="en-US" dirty="0"/>
          </a:p>
        </p:txBody>
      </p:sp>
      <p:sp>
        <p:nvSpPr>
          <p:cNvPr id="4" name="Rectangle 1">
            <a:extLst>
              <a:ext uri="{FF2B5EF4-FFF2-40B4-BE49-F238E27FC236}">
                <a16:creationId xmlns:a16="http://schemas.microsoft.com/office/drawing/2014/main" id="{B88F25E1-9B49-4890-A91E-0260B81DC396}"/>
              </a:ext>
            </a:extLst>
          </p:cNvPr>
          <p:cNvSpPr>
            <a:spLocks noGrp="1" noChangeArrowheads="1"/>
          </p:cNvSpPr>
          <p:nvPr>
            <p:ph type="title"/>
          </p:nvPr>
        </p:nvSpPr>
        <p:spPr bwMode="auto">
          <a:xfrm>
            <a:off x="838200" y="294124"/>
            <a:ext cx="7574189" cy="146756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63384"/>
                </a:solidFill>
                <a:effectLst/>
                <a:latin typeface="var(--bs-font-monospace)"/>
              </a:rPr>
              <a:t>push_back</a:t>
            </a:r>
            <a:r>
              <a:rPr kumimoji="0" lang="en-US" altLang="en-US" sz="1300" b="0" i="0" u="none" strike="noStrike" cap="none" normalizeH="0" baseline="0" dirty="0">
                <a:ln>
                  <a:noFill/>
                </a:ln>
                <a:solidFill>
                  <a:srgbClr val="212529"/>
                </a:solidFill>
                <a:effectLst/>
                <a:latin typeface="system-ui"/>
              </a:rPr>
              <a:t>, </a:t>
            </a:r>
            <a:r>
              <a:rPr kumimoji="0" lang="en-US" altLang="en-US" b="0" i="0" u="none" strike="noStrike" cap="none" normalizeH="0" baseline="0" dirty="0" err="1">
                <a:ln>
                  <a:noFill/>
                </a:ln>
                <a:solidFill>
                  <a:srgbClr val="D63384"/>
                </a:solidFill>
                <a:effectLst/>
                <a:latin typeface="var(--bs-font-monospace)"/>
              </a:rPr>
              <a:t>push_front</a:t>
            </a:r>
            <a:r>
              <a:rPr kumimoji="0" lang="en-US" altLang="en-US" sz="1300" b="0" i="0" u="none" strike="noStrike" cap="none" normalizeH="0" baseline="0" dirty="0">
                <a:ln>
                  <a:noFill/>
                </a:ln>
                <a:solidFill>
                  <a:srgbClr val="212529"/>
                </a:solidFill>
                <a:effectLst/>
                <a:latin typeface="system-ui"/>
              </a:rPr>
              <a:t> </a:t>
            </a:r>
            <a:r>
              <a:rPr lang="en-US" altLang="en-US" sz="1300" dirty="0">
                <a:solidFill>
                  <a:srgbClr val="212529"/>
                </a:solidFill>
                <a:latin typeface="system-ui"/>
              </a:rPr>
              <a:t>  </a:t>
            </a:r>
            <a:r>
              <a:rPr lang="en-US" altLang="en-US" sz="4800" dirty="0">
                <a:solidFill>
                  <a:srgbClr val="212529"/>
                </a:solidFill>
                <a:latin typeface="system-ui"/>
              </a:rPr>
              <a:t>et</a:t>
            </a:r>
            <a:r>
              <a:rPr kumimoji="0" lang="en-US" altLang="en-US" sz="1300" b="0" i="0" u="none" strike="noStrike" cap="none" normalizeH="0" baseline="0" dirty="0">
                <a:ln>
                  <a:noFill/>
                </a:ln>
                <a:solidFill>
                  <a:srgbClr val="212529"/>
                </a:solidFill>
                <a:effectLst/>
                <a:latin typeface="system-ui"/>
              </a:rPr>
              <a:t> </a:t>
            </a:r>
            <a:r>
              <a:rPr kumimoji="0" lang="en-US" altLang="en-US" b="0" i="0" u="none" strike="noStrike" cap="none" normalizeH="0" baseline="0" dirty="0">
                <a:ln>
                  <a:noFill/>
                </a:ln>
                <a:solidFill>
                  <a:srgbClr val="D63384"/>
                </a:solidFill>
                <a:effectLst/>
                <a:latin typeface="var(--bs-font-monospace)"/>
              </a:rPr>
              <a:t>insert</a:t>
            </a:r>
            <a:endParaRPr kumimoji="0" lang="en-US" altLang="en-US" sz="1300" b="0" i="0" u="none" strike="noStrike" cap="none" normalizeH="0" baseline="0" dirty="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625629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E45E7B-88A8-4557-A184-6B6A47FE9F58}"/>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FA28F38C-B983-4997-8BBB-4E4BD603CE46}"/>
              </a:ext>
            </a:extLst>
          </p:cNvPr>
          <p:cNvSpPr>
            <a:spLocks noGrp="1"/>
          </p:cNvSpPr>
          <p:nvPr>
            <p:ph idx="1"/>
          </p:nvPr>
        </p:nvSpPr>
        <p:spPr/>
        <p:txBody>
          <a:bodyPr/>
          <a:lstStyle/>
          <a:p>
            <a:endParaRPr lang="en-US" dirty="0"/>
          </a:p>
        </p:txBody>
      </p:sp>
      <p:grpSp>
        <p:nvGrpSpPr>
          <p:cNvPr id="8" name="Groupe 7">
            <a:extLst>
              <a:ext uri="{FF2B5EF4-FFF2-40B4-BE49-F238E27FC236}">
                <a16:creationId xmlns:a16="http://schemas.microsoft.com/office/drawing/2014/main" id="{0C236403-491D-4CA0-9624-120112AC3A3C}"/>
              </a:ext>
            </a:extLst>
          </p:cNvPr>
          <p:cNvGrpSpPr/>
          <p:nvPr/>
        </p:nvGrpSpPr>
        <p:grpSpPr>
          <a:xfrm>
            <a:off x="2182762" y="0"/>
            <a:ext cx="7482350" cy="6858000"/>
            <a:chOff x="2910350" y="0"/>
            <a:chExt cx="6754761" cy="6031681"/>
          </a:xfrm>
        </p:grpSpPr>
        <p:pic>
          <p:nvPicPr>
            <p:cNvPr id="5" name="Image 4">
              <a:extLst>
                <a:ext uri="{FF2B5EF4-FFF2-40B4-BE49-F238E27FC236}">
                  <a16:creationId xmlns:a16="http://schemas.microsoft.com/office/drawing/2014/main" id="{8A601276-F594-406E-957F-479C69B746BF}"/>
                </a:ext>
              </a:extLst>
            </p:cNvPr>
            <p:cNvPicPr>
              <a:picLocks noChangeAspect="1"/>
            </p:cNvPicPr>
            <p:nvPr/>
          </p:nvPicPr>
          <p:blipFill rotWithShape="1">
            <a:blip r:embed="rId2"/>
            <a:srcRect l="18024" t="30743" r="28024" b="9911"/>
            <a:stretch/>
          </p:blipFill>
          <p:spPr>
            <a:xfrm>
              <a:off x="2954594" y="0"/>
              <a:ext cx="6577780" cy="4067944"/>
            </a:xfrm>
            <a:prstGeom prst="rect">
              <a:avLst/>
            </a:prstGeom>
          </p:spPr>
        </p:pic>
        <p:pic>
          <p:nvPicPr>
            <p:cNvPr id="7" name="Image 6">
              <a:extLst>
                <a:ext uri="{FF2B5EF4-FFF2-40B4-BE49-F238E27FC236}">
                  <a16:creationId xmlns:a16="http://schemas.microsoft.com/office/drawing/2014/main" id="{D5854087-154B-4053-A0BF-0EE7E797BAF3}"/>
                </a:ext>
              </a:extLst>
            </p:cNvPr>
            <p:cNvPicPr>
              <a:picLocks noChangeAspect="1"/>
            </p:cNvPicPr>
            <p:nvPr/>
          </p:nvPicPr>
          <p:blipFill rotWithShape="1">
            <a:blip r:embed="rId3"/>
            <a:srcRect l="17540" t="61511" r="27056" b="8367"/>
            <a:stretch/>
          </p:blipFill>
          <p:spPr>
            <a:xfrm>
              <a:off x="2910350" y="3966906"/>
              <a:ext cx="6754761" cy="2064775"/>
            </a:xfrm>
            <a:prstGeom prst="rect">
              <a:avLst/>
            </a:prstGeom>
          </p:spPr>
        </p:pic>
      </p:grpSp>
    </p:spTree>
    <p:extLst>
      <p:ext uri="{BB962C8B-B14F-4D97-AF65-F5344CB8AC3E}">
        <p14:creationId xmlns:p14="http://schemas.microsoft.com/office/powerpoint/2010/main" val="1159662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C2993E6-667A-4868-96DE-4ECD42A7C96F}"/>
              </a:ext>
            </a:extLst>
          </p:cNvPr>
          <p:cNvSpPr>
            <a:spLocks noGrp="1"/>
          </p:cNvSpPr>
          <p:nvPr>
            <p:ph type="title"/>
          </p:nvPr>
        </p:nvSpPr>
        <p:spPr/>
        <p:txBody>
          <a:bodyPr/>
          <a:lstStyle/>
          <a:p>
            <a:r>
              <a:rPr lang="en-US" b="1" dirty="0" err="1"/>
              <a:t>Conteneurs</a:t>
            </a:r>
            <a:r>
              <a:rPr lang="en-US" b="1" dirty="0"/>
              <a:t> de </a:t>
            </a:r>
            <a:r>
              <a:rPr lang="en-US" b="1" dirty="0" err="1"/>
              <a:t>séquences</a:t>
            </a:r>
            <a:br>
              <a:rPr lang="en-US" b="1" dirty="0"/>
            </a:br>
            <a:endParaRPr lang="en-US" dirty="0"/>
          </a:p>
        </p:txBody>
      </p:sp>
      <p:sp>
        <p:nvSpPr>
          <p:cNvPr id="3" name="Espace réservé du contenu 2">
            <a:extLst>
              <a:ext uri="{FF2B5EF4-FFF2-40B4-BE49-F238E27FC236}">
                <a16:creationId xmlns:a16="http://schemas.microsoft.com/office/drawing/2014/main" id="{F2E6FFE6-2AE8-4FAB-84C8-1B1217DFF8FB}"/>
              </a:ext>
            </a:extLst>
          </p:cNvPr>
          <p:cNvSpPr>
            <a:spLocks noGrp="1"/>
          </p:cNvSpPr>
          <p:nvPr>
            <p:ph idx="1"/>
          </p:nvPr>
        </p:nvSpPr>
        <p:spPr/>
        <p:txBody>
          <a:bodyPr/>
          <a:lstStyle/>
          <a:p>
            <a:r>
              <a:rPr lang="fr-FR" dirty="0"/>
              <a:t>Les conteneurs de séquence sont les structures les plus élémentaires, sur lesquelles s'appuient d'ailleurs tous les types plus complexes de conteneurs.</a:t>
            </a:r>
            <a:br>
              <a:rPr lang="fr-FR" dirty="0"/>
            </a:br>
            <a:br>
              <a:rPr lang="fr-FR" dirty="0"/>
            </a:br>
            <a:r>
              <a:rPr lang="fr-FR" dirty="0"/>
              <a:t>3 types de conteneurs de séquences sont prédéfinis dans la STL, avec chacun leurs spécificités liées aux temps de remplissage et d'accès aux éléments.</a:t>
            </a:r>
            <a:endParaRPr lang="en-US" dirty="0"/>
          </a:p>
        </p:txBody>
      </p:sp>
    </p:spTree>
    <p:extLst>
      <p:ext uri="{BB962C8B-B14F-4D97-AF65-F5344CB8AC3E}">
        <p14:creationId xmlns:p14="http://schemas.microsoft.com/office/powerpoint/2010/main" val="1712486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DA0B9A46-0DB8-4AA9-8DEA-6979F2A1BDEF}"/>
              </a:ext>
            </a:extLst>
          </p:cNvPr>
          <p:cNvSpPr>
            <a:spLocks noGrp="1"/>
          </p:cNvSpPr>
          <p:nvPr>
            <p:ph idx="1"/>
          </p:nvPr>
        </p:nvSpPr>
        <p:spPr/>
        <p:txBody>
          <a:bodyPr/>
          <a:lstStyle/>
          <a:p>
            <a:r>
              <a:rPr lang="fr-FR" dirty="0" err="1"/>
              <a:t>pop_back</a:t>
            </a:r>
            <a:r>
              <a:rPr lang="fr-FR" dirty="0"/>
              <a:t>() enlève un élément de l'arrière de la </a:t>
            </a:r>
            <a:r>
              <a:rPr lang="fr-FR" dirty="0" err="1"/>
              <a:t>deque</a:t>
            </a:r>
            <a:r>
              <a:rPr lang="fr-FR" dirty="0"/>
              <a:t> alors que </a:t>
            </a:r>
            <a:r>
              <a:rPr lang="fr-FR" dirty="0" err="1"/>
              <a:t>pop_front</a:t>
            </a:r>
            <a:r>
              <a:rPr lang="fr-FR" dirty="0"/>
              <a:t> enlève un élément de l'avant de la </a:t>
            </a:r>
            <a:r>
              <a:rPr lang="fr-FR" dirty="0" err="1"/>
              <a:t>deque</a:t>
            </a:r>
            <a:r>
              <a:rPr lang="fr-FR" dirty="0"/>
              <a:t>, les deux diminuant la taille de la </a:t>
            </a:r>
            <a:r>
              <a:rPr lang="fr-FR" dirty="0" err="1"/>
              <a:t>deque</a:t>
            </a:r>
            <a:r>
              <a:rPr lang="fr-FR" dirty="0"/>
              <a:t> d'une unité.</a:t>
            </a:r>
            <a:endParaRPr lang="en-US" dirty="0"/>
          </a:p>
        </p:txBody>
      </p:sp>
      <p:sp>
        <p:nvSpPr>
          <p:cNvPr id="4" name="Rectangle 1">
            <a:extLst>
              <a:ext uri="{FF2B5EF4-FFF2-40B4-BE49-F238E27FC236}">
                <a16:creationId xmlns:a16="http://schemas.microsoft.com/office/drawing/2014/main" id="{377553AA-346C-4B2A-B39B-7C9266503542}"/>
              </a:ext>
            </a:extLst>
          </p:cNvPr>
          <p:cNvSpPr>
            <a:spLocks noGrp="1" noChangeArrowheads="1"/>
          </p:cNvSpPr>
          <p:nvPr>
            <p:ph type="title"/>
          </p:nvPr>
        </p:nvSpPr>
        <p:spPr bwMode="auto">
          <a:xfrm>
            <a:off x="838200" y="324901"/>
            <a:ext cx="5068695" cy="14060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D63384"/>
                </a:solidFill>
                <a:effectLst/>
                <a:latin typeface="var(--bs-font-monospace)"/>
              </a:rPr>
              <a:t>pop_back</a:t>
            </a:r>
            <a:r>
              <a:rPr lang="en-US" altLang="en-US" sz="1300" dirty="0">
                <a:solidFill>
                  <a:srgbClr val="212529"/>
                </a:solidFill>
                <a:latin typeface="system-ui"/>
              </a:rPr>
              <a:t>     </a:t>
            </a:r>
            <a:r>
              <a:rPr kumimoji="0" lang="en-US" altLang="en-US" sz="1300" b="0" i="0" u="none" strike="noStrike" cap="none" normalizeH="0" baseline="0" dirty="0">
                <a:ln>
                  <a:noFill/>
                </a:ln>
                <a:solidFill>
                  <a:srgbClr val="212529"/>
                </a:solidFill>
                <a:effectLst/>
                <a:latin typeface="system-ui"/>
              </a:rPr>
              <a:t> </a:t>
            </a:r>
            <a:r>
              <a:rPr kumimoji="0" lang="en-US" altLang="en-US" b="0" i="0" u="none" strike="noStrike" cap="none" normalizeH="0" baseline="0" dirty="0" err="1">
                <a:ln>
                  <a:noFill/>
                </a:ln>
                <a:solidFill>
                  <a:srgbClr val="D63384"/>
                </a:solidFill>
                <a:effectLst/>
                <a:latin typeface="var(--bs-font-monospace)"/>
              </a:rPr>
              <a:t>pop_front</a:t>
            </a:r>
            <a:endParaRPr kumimoji="0" lang="en-US" altLang="en-US" sz="1300" b="0" i="0" u="none" strike="noStrike" cap="none" normalizeH="0" baseline="0" dirty="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Image 5">
            <a:extLst>
              <a:ext uri="{FF2B5EF4-FFF2-40B4-BE49-F238E27FC236}">
                <a16:creationId xmlns:a16="http://schemas.microsoft.com/office/drawing/2014/main" id="{4E5862DE-B61C-42C1-A6CB-9B6BB78CCE73}"/>
              </a:ext>
            </a:extLst>
          </p:cNvPr>
          <p:cNvPicPr>
            <a:picLocks noChangeAspect="1"/>
          </p:cNvPicPr>
          <p:nvPr/>
        </p:nvPicPr>
        <p:blipFill rotWithShape="1">
          <a:blip r:embed="rId2"/>
          <a:srcRect l="17298" t="12884" r="26694" b="14177"/>
          <a:stretch/>
        </p:blipFill>
        <p:spPr>
          <a:xfrm>
            <a:off x="779576" y="0"/>
            <a:ext cx="9366532" cy="6857999"/>
          </a:xfrm>
          <a:prstGeom prst="rect">
            <a:avLst/>
          </a:prstGeom>
        </p:spPr>
      </p:pic>
    </p:spTree>
    <p:extLst>
      <p:ext uri="{BB962C8B-B14F-4D97-AF65-F5344CB8AC3E}">
        <p14:creationId xmlns:p14="http://schemas.microsoft.com/office/powerpoint/2010/main" val="412327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6CF4E5-1C2F-4FCB-A9DA-22E8160FCADB}"/>
              </a:ext>
            </a:extLst>
          </p:cNvPr>
          <p:cNvSpPr>
            <a:spLocks noGrp="1"/>
          </p:cNvSpPr>
          <p:nvPr>
            <p:ph type="title"/>
          </p:nvPr>
        </p:nvSpPr>
        <p:spPr/>
        <p:txBody>
          <a:bodyPr/>
          <a:lstStyle/>
          <a:p>
            <a:r>
              <a:rPr lang="fr-FR" dirty="0"/>
              <a:t>Autres fonctions</a:t>
            </a:r>
            <a:endParaRPr lang="en-US" dirty="0"/>
          </a:p>
        </p:txBody>
      </p:sp>
      <p:sp>
        <p:nvSpPr>
          <p:cNvPr id="3" name="Espace réservé du contenu 2">
            <a:extLst>
              <a:ext uri="{FF2B5EF4-FFF2-40B4-BE49-F238E27FC236}">
                <a16:creationId xmlns:a16="http://schemas.microsoft.com/office/drawing/2014/main" id="{EF476FCC-F6E4-4F02-9EDC-18163BE18C4D}"/>
              </a:ext>
            </a:extLst>
          </p:cNvPr>
          <p:cNvSpPr>
            <a:spLocks noGrp="1"/>
          </p:cNvSpPr>
          <p:nvPr>
            <p:ph idx="1"/>
          </p:nvPr>
        </p:nvSpPr>
        <p:spPr/>
        <p:txBody>
          <a:bodyPr/>
          <a:lstStyle/>
          <a:p>
            <a:r>
              <a:rPr lang="fr-FR" dirty="0" err="1"/>
              <a:t>empty</a:t>
            </a:r>
            <a:r>
              <a:rPr lang="fr-FR" dirty="0"/>
              <a:t>() retourne le booléen </a:t>
            </a:r>
            <a:r>
              <a:rPr lang="fr-FR" dirty="0" err="1"/>
              <a:t>true</a:t>
            </a:r>
            <a:r>
              <a:rPr lang="fr-FR" dirty="0"/>
              <a:t> si le </a:t>
            </a:r>
            <a:r>
              <a:rPr lang="fr-FR" dirty="0" err="1"/>
              <a:t>deque</a:t>
            </a:r>
            <a:r>
              <a:rPr lang="fr-FR" dirty="0"/>
              <a:t> est vide, sinon le booléen false est retourné. </a:t>
            </a:r>
          </a:p>
          <a:p>
            <a:r>
              <a:rPr lang="fr-FR" dirty="0"/>
              <a:t>size() retourne le nombre d'éléments présents dans le </a:t>
            </a:r>
            <a:r>
              <a:rPr lang="fr-FR" dirty="0" err="1"/>
              <a:t>deque</a:t>
            </a:r>
            <a:r>
              <a:rPr lang="fr-FR" dirty="0"/>
              <a:t> et </a:t>
            </a:r>
            <a:r>
              <a:rPr lang="fr-FR" dirty="0" err="1"/>
              <a:t>max_size</a:t>
            </a:r>
            <a:r>
              <a:rPr lang="fr-FR" dirty="0"/>
              <a:t>() retourne le nombre d'éléments que le </a:t>
            </a:r>
            <a:r>
              <a:rPr lang="fr-FR" dirty="0" err="1"/>
              <a:t>deque</a:t>
            </a:r>
            <a:r>
              <a:rPr lang="fr-FR" dirty="0"/>
              <a:t> donné peut contenir.</a:t>
            </a:r>
          </a:p>
          <a:p>
            <a:endParaRPr lang="fr-FR" dirty="0"/>
          </a:p>
          <a:p>
            <a:r>
              <a:rPr lang="fr-FR" dirty="0"/>
              <a:t>Fonction swap</a:t>
            </a:r>
          </a:p>
          <a:p>
            <a:pPr marL="0" indent="0">
              <a:buNone/>
            </a:pPr>
            <a:r>
              <a:rPr lang="fr-FR" dirty="0"/>
              <a:t>Cette méthode peut être utilisée pour échanger les éléments de deux </a:t>
            </a:r>
            <a:r>
              <a:rPr lang="fr-FR" dirty="0" err="1"/>
              <a:t>deques</a:t>
            </a:r>
            <a:r>
              <a:rPr lang="fr-FR" dirty="0"/>
              <a:t>.</a:t>
            </a:r>
            <a:endParaRPr lang="en-US" dirty="0"/>
          </a:p>
        </p:txBody>
      </p:sp>
    </p:spTree>
    <p:extLst>
      <p:ext uri="{BB962C8B-B14F-4D97-AF65-F5344CB8AC3E}">
        <p14:creationId xmlns:p14="http://schemas.microsoft.com/office/powerpoint/2010/main" val="1843760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8BF4E8-B1FC-48BF-935E-8D74C9F259DF}"/>
              </a:ext>
            </a:extLst>
          </p:cNvPr>
          <p:cNvSpPr>
            <a:spLocks noGrp="1"/>
          </p:cNvSpPr>
          <p:nvPr>
            <p:ph type="title"/>
          </p:nvPr>
        </p:nvSpPr>
        <p:spPr/>
        <p:txBody>
          <a:bodyPr/>
          <a:lstStyle/>
          <a:p>
            <a:r>
              <a:rPr lang="en-US" b="0" i="0" dirty="0">
                <a:solidFill>
                  <a:srgbClr val="212529"/>
                </a:solidFill>
                <a:effectLst/>
                <a:latin typeface="system-ui"/>
              </a:rPr>
              <a:t>Overview of Iterators in C++ STL</a:t>
            </a:r>
            <a:br>
              <a:rPr lang="en-US" b="0" i="0" dirty="0">
                <a:solidFill>
                  <a:srgbClr val="212529"/>
                </a:solidFill>
                <a:effectLst/>
                <a:latin typeface="system-ui"/>
              </a:rPr>
            </a:br>
            <a:endParaRPr lang="en-US" dirty="0"/>
          </a:p>
        </p:txBody>
      </p:sp>
      <p:sp>
        <p:nvSpPr>
          <p:cNvPr id="3" name="Espace réservé du contenu 2">
            <a:extLst>
              <a:ext uri="{FF2B5EF4-FFF2-40B4-BE49-F238E27FC236}">
                <a16:creationId xmlns:a16="http://schemas.microsoft.com/office/drawing/2014/main" id="{7BA5A936-C3BD-40D0-A81F-0AB07B902EA3}"/>
              </a:ext>
            </a:extLst>
          </p:cNvPr>
          <p:cNvSpPr>
            <a:spLocks noGrp="1"/>
          </p:cNvSpPr>
          <p:nvPr>
            <p:ph idx="1"/>
          </p:nvPr>
        </p:nvSpPr>
        <p:spPr/>
        <p:txBody>
          <a:bodyPr/>
          <a:lstStyle/>
          <a:p>
            <a:r>
              <a:rPr lang="fr-FR" dirty="0"/>
              <a:t>La syntaxe pour définir un itérateur est :</a:t>
            </a:r>
            <a:endParaRPr lang="en-US" dirty="0"/>
          </a:p>
        </p:txBody>
      </p:sp>
      <p:pic>
        <p:nvPicPr>
          <p:cNvPr id="5" name="Image 4">
            <a:extLst>
              <a:ext uri="{FF2B5EF4-FFF2-40B4-BE49-F238E27FC236}">
                <a16:creationId xmlns:a16="http://schemas.microsoft.com/office/drawing/2014/main" id="{7A6E4A95-FE1C-42BE-BC54-6F6AC8582A29}"/>
              </a:ext>
            </a:extLst>
          </p:cNvPr>
          <p:cNvPicPr>
            <a:picLocks noChangeAspect="1"/>
          </p:cNvPicPr>
          <p:nvPr/>
        </p:nvPicPr>
        <p:blipFill rotWithShape="1">
          <a:blip r:embed="rId2"/>
          <a:srcRect l="16089" t="16758" r="26572" b="73391"/>
          <a:stretch/>
        </p:blipFill>
        <p:spPr>
          <a:xfrm>
            <a:off x="678425" y="2639962"/>
            <a:ext cx="10993458" cy="1061883"/>
          </a:xfrm>
          <a:prstGeom prst="rect">
            <a:avLst/>
          </a:prstGeom>
        </p:spPr>
      </p:pic>
      <p:pic>
        <p:nvPicPr>
          <p:cNvPr id="7" name="Image 6">
            <a:extLst>
              <a:ext uri="{FF2B5EF4-FFF2-40B4-BE49-F238E27FC236}">
                <a16:creationId xmlns:a16="http://schemas.microsoft.com/office/drawing/2014/main" id="{716A30F7-9CB8-4BC6-AA2F-1CE324A8DA7E}"/>
              </a:ext>
            </a:extLst>
          </p:cNvPr>
          <p:cNvPicPr>
            <a:picLocks noChangeAspect="1"/>
          </p:cNvPicPr>
          <p:nvPr/>
        </p:nvPicPr>
        <p:blipFill rotWithShape="1">
          <a:blip r:embed="rId3"/>
          <a:srcRect l="16089" t="9911" r="25968" b="21061"/>
          <a:stretch/>
        </p:blipFill>
        <p:spPr>
          <a:xfrm>
            <a:off x="1386348" y="365125"/>
            <a:ext cx="9245056" cy="6192121"/>
          </a:xfrm>
          <a:prstGeom prst="rect">
            <a:avLst/>
          </a:prstGeom>
        </p:spPr>
      </p:pic>
    </p:spTree>
    <p:extLst>
      <p:ext uri="{BB962C8B-B14F-4D97-AF65-F5344CB8AC3E}">
        <p14:creationId xmlns:p14="http://schemas.microsoft.com/office/powerpoint/2010/main" val="3334905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971457-CE8A-4936-B072-0138528152D1}"/>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7DE5D77D-EA73-47F3-95B3-3FAC2EFE6377}"/>
              </a:ext>
            </a:extLst>
          </p:cNvPr>
          <p:cNvSpPr>
            <a:spLocks noGrp="1"/>
          </p:cNvSpPr>
          <p:nvPr>
            <p:ph idx="1"/>
          </p:nvPr>
        </p:nvSpPr>
        <p:spPr/>
        <p:txBody>
          <a:bodyPr/>
          <a:lstStyle/>
          <a:p>
            <a:r>
              <a:rPr lang="fr-FR" dirty="0"/>
              <a:t>Les itérateurs peuvent être utilisés pour traverser le conteneur, et nous pouvons déréférencer l'itérateur pour obtenir la valeur de l'élément vers lequel il pointe. Voici un exemple :</a:t>
            </a:r>
            <a:endParaRPr lang="en-US" dirty="0"/>
          </a:p>
        </p:txBody>
      </p:sp>
      <p:pic>
        <p:nvPicPr>
          <p:cNvPr id="5" name="Image 4">
            <a:extLst>
              <a:ext uri="{FF2B5EF4-FFF2-40B4-BE49-F238E27FC236}">
                <a16:creationId xmlns:a16="http://schemas.microsoft.com/office/drawing/2014/main" id="{79ED3C4B-C320-4FFA-9435-D4E1046BD093}"/>
              </a:ext>
            </a:extLst>
          </p:cNvPr>
          <p:cNvPicPr>
            <a:picLocks noChangeAspect="1"/>
          </p:cNvPicPr>
          <p:nvPr/>
        </p:nvPicPr>
        <p:blipFill rotWithShape="1">
          <a:blip r:embed="rId2"/>
          <a:srcRect l="17056" t="21922" r="26451" b="14598"/>
          <a:stretch/>
        </p:blipFill>
        <p:spPr>
          <a:xfrm>
            <a:off x="726442" y="162232"/>
            <a:ext cx="10364918" cy="6548283"/>
          </a:xfrm>
          <a:prstGeom prst="rect">
            <a:avLst/>
          </a:prstGeom>
        </p:spPr>
      </p:pic>
    </p:spTree>
    <p:extLst>
      <p:ext uri="{BB962C8B-B14F-4D97-AF65-F5344CB8AC3E}">
        <p14:creationId xmlns:p14="http://schemas.microsoft.com/office/powerpoint/2010/main" val="2940764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6F78347-C5B9-4679-AD5F-0D9514170FAC}"/>
              </a:ext>
            </a:extLst>
          </p:cNvPr>
          <p:cNvSpPr>
            <a:spLocks noGrp="1"/>
          </p:cNvSpPr>
          <p:nvPr>
            <p:ph type="title"/>
          </p:nvPr>
        </p:nvSpPr>
        <p:spPr/>
        <p:txBody>
          <a:bodyPr/>
          <a:lstStyle/>
          <a:p>
            <a:r>
              <a:rPr lang="en-US" b="0" i="0" dirty="0">
                <a:solidFill>
                  <a:srgbClr val="212529"/>
                </a:solidFill>
                <a:effectLst/>
                <a:latin typeface="system-ui"/>
              </a:rPr>
              <a:t>Operations on Iterators in STL</a:t>
            </a:r>
            <a:br>
              <a:rPr lang="en-US" b="0" i="0" dirty="0">
                <a:solidFill>
                  <a:srgbClr val="212529"/>
                </a:solidFill>
                <a:effectLst/>
                <a:latin typeface="system-ui"/>
              </a:rPr>
            </a:br>
            <a:endParaRPr lang="en-US" dirty="0"/>
          </a:p>
        </p:txBody>
      </p:sp>
      <p:sp>
        <p:nvSpPr>
          <p:cNvPr id="3" name="Espace réservé du contenu 2">
            <a:extLst>
              <a:ext uri="{FF2B5EF4-FFF2-40B4-BE49-F238E27FC236}">
                <a16:creationId xmlns:a16="http://schemas.microsoft.com/office/drawing/2014/main" id="{9D652D2F-2759-4089-B5F4-C2706085D582}"/>
              </a:ext>
            </a:extLst>
          </p:cNvPr>
          <p:cNvSpPr>
            <a:spLocks noGrp="1"/>
          </p:cNvSpPr>
          <p:nvPr>
            <p:ph idx="1"/>
          </p:nvPr>
        </p:nvSpPr>
        <p:spPr/>
        <p:txBody>
          <a:bodyPr/>
          <a:lstStyle/>
          <a:p>
            <a:r>
              <a:rPr lang="fr-FR" dirty="0"/>
              <a:t>Voici les opérations qui peuvent être utilisées avec les itérateurs pour effectuer diverses actions: </a:t>
            </a:r>
          </a:p>
          <a:p>
            <a:endParaRPr lang="fr-FR" dirty="0"/>
          </a:p>
          <a:p>
            <a:pPr lvl="1"/>
            <a:r>
              <a:rPr lang="en-US" dirty="0"/>
              <a:t>advance</a:t>
            </a:r>
          </a:p>
          <a:p>
            <a:pPr lvl="1"/>
            <a:r>
              <a:rPr lang="en-US" dirty="0"/>
              <a:t>distance</a:t>
            </a:r>
          </a:p>
          <a:p>
            <a:pPr lvl="1"/>
            <a:r>
              <a:rPr lang="en-US" dirty="0"/>
              <a:t>next</a:t>
            </a:r>
          </a:p>
          <a:p>
            <a:pPr lvl="1"/>
            <a:r>
              <a:rPr lang="en-US" dirty="0" err="1"/>
              <a:t>prev</a:t>
            </a:r>
            <a:endParaRPr lang="en-US" dirty="0"/>
          </a:p>
          <a:p>
            <a:pPr lvl="1"/>
            <a:r>
              <a:rPr lang="en-US" dirty="0"/>
              <a:t>begin</a:t>
            </a:r>
          </a:p>
          <a:p>
            <a:pPr lvl="1"/>
            <a:r>
              <a:rPr lang="en-US" dirty="0"/>
              <a:t>end</a:t>
            </a:r>
          </a:p>
        </p:txBody>
      </p:sp>
    </p:spTree>
    <p:extLst>
      <p:ext uri="{BB962C8B-B14F-4D97-AF65-F5344CB8AC3E}">
        <p14:creationId xmlns:p14="http://schemas.microsoft.com/office/powerpoint/2010/main" val="17083606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56661FB1-E5EE-427F-A827-74B501C507D7}"/>
              </a:ext>
            </a:extLst>
          </p:cNvPr>
          <p:cNvSpPr>
            <a:spLocks noGrp="1"/>
          </p:cNvSpPr>
          <p:nvPr>
            <p:ph idx="1"/>
          </p:nvPr>
        </p:nvSpPr>
        <p:spPr/>
        <p:txBody>
          <a:bodyPr/>
          <a:lstStyle/>
          <a:p>
            <a:r>
              <a:rPr lang="fr-FR" dirty="0"/>
              <a:t>Il incrémentera l'itérateur i de la valeur de la distance. Si la valeur de la distance est négative, alors l'itérateur sera décrémenté.</a:t>
            </a:r>
          </a:p>
          <a:p>
            <a:endParaRPr lang="fr-FR" dirty="0"/>
          </a:p>
          <a:p>
            <a:pPr marL="0" indent="0">
              <a:buNone/>
            </a:pPr>
            <a:r>
              <a:rPr lang="fr-FR" dirty="0"/>
              <a:t>SYNTAX : </a:t>
            </a:r>
            <a:r>
              <a:rPr lang="fr-FR" dirty="0" err="1"/>
              <a:t>advance</a:t>
            </a:r>
            <a:r>
              <a:rPr lang="fr-FR" dirty="0"/>
              <a:t>(</a:t>
            </a:r>
            <a:r>
              <a:rPr lang="fr-FR" dirty="0" err="1"/>
              <a:t>iterator</a:t>
            </a:r>
            <a:r>
              <a:rPr lang="fr-FR" dirty="0"/>
              <a:t> i ,</a:t>
            </a:r>
            <a:r>
              <a:rPr lang="fr-FR" dirty="0" err="1"/>
              <a:t>int</a:t>
            </a:r>
            <a:r>
              <a:rPr lang="fr-FR" dirty="0"/>
              <a:t> distance)</a:t>
            </a:r>
            <a:endParaRPr lang="en-US" dirty="0"/>
          </a:p>
        </p:txBody>
      </p:sp>
      <p:sp>
        <p:nvSpPr>
          <p:cNvPr id="4" name="Rectangle 1">
            <a:extLst>
              <a:ext uri="{FF2B5EF4-FFF2-40B4-BE49-F238E27FC236}">
                <a16:creationId xmlns:a16="http://schemas.microsoft.com/office/drawing/2014/main" id="{0398E043-B11C-4273-968D-CBC37CAFB318}"/>
              </a:ext>
            </a:extLst>
          </p:cNvPr>
          <p:cNvSpPr>
            <a:spLocks noGrp="1" noChangeArrowheads="1"/>
          </p:cNvSpPr>
          <p:nvPr>
            <p:ph type="title"/>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D63384"/>
                </a:solidFill>
                <a:effectLst/>
                <a:latin typeface="var(--bs-font-monospace)"/>
              </a:rPr>
              <a:t>advance()</a:t>
            </a:r>
            <a:endParaRPr kumimoji="0" lang="en-US" altLang="en-US" sz="1600" b="0" i="0" u="none" strike="noStrike" cap="none" normalizeH="0" baseline="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8" name="Image 7">
            <a:extLst>
              <a:ext uri="{FF2B5EF4-FFF2-40B4-BE49-F238E27FC236}">
                <a16:creationId xmlns:a16="http://schemas.microsoft.com/office/drawing/2014/main" id="{3B20FFBE-6631-4355-8CC2-708F8F40004B}"/>
              </a:ext>
            </a:extLst>
          </p:cNvPr>
          <p:cNvPicPr>
            <a:picLocks noChangeAspect="1"/>
          </p:cNvPicPr>
          <p:nvPr/>
        </p:nvPicPr>
        <p:blipFill rotWithShape="1">
          <a:blip r:embed="rId2"/>
          <a:srcRect l="16330" t="14391" r="25605" b="14391"/>
          <a:stretch/>
        </p:blipFill>
        <p:spPr>
          <a:xfrm>
            <a:off x="999608" y="0"/>
            <a:ext cx="10192784" cy="7028774"/>
          </a:xfrm>
          <a:prstGeom prst="rect">
            <a:avLst/>
          </a:prstGeom>
        </p:spPr>
      </p:pic>
    </p:spTree>
    <p:extLst>
      <p:ext uri="{BB962C8B-B14F-4D97-AF65-F5344CB8AC3E}">
        <p14:creationId xmlns:p14="http://schemas.microsoft.com/office/powerpoint/2010/main" val="3662444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EC105D94-17B6-4629-B5F6-83652644F0AB}"/>
              </a:ext>
            </a:extLst>
          </p:cNvPr>
          <p:cNvSpPr>
            <a:spLocks noGrp="1"/>
          </p:cNvSpPr>
          <p:nvPr>
            <p:ph idx="1"/>
          </p:nvPr>
        </p:nvSpPr>
        <p:spPr/>
        <p:txBody>
          <a:bodyPr/>
          <a:lstStyle/>
          <a:p>
            <a:r>
              <a:rPr lang="fr-FR" dirty="0"/>
              <a:t>Il renvoie le nombre d'éléments ou la distance entre le premier et le dernier itérateur.</a:t>
            </a:r>
          </a:p>
          <a:p>
            <a:endParaRPr lang="fr-FR" dirty="0"/>
          </a:p>
          <a:p>
            <a:pPr marL="0" indent="0">
              <a:buNone/>
            </a:pPr>
            <a:r>
              <a:rPr lang="fr-FR" dirty="0"/>
              <a:t>SYNTAX : distance(itérateur premier, itérateur dernier)</a:t>
            </a:r>
          </a:p>
          <a:p>
            <a:pPr marL="0" indent="0">
              <a:buNone/>
            </a:pPr>
            <a:endParaRPr lang="fr-FR" dirty="0"/>
          </a:p>
          <a:p>
            <a:pPr marL="0" indent="0">
              <a:buNone/>
            </a:pPr>
            <a:endParaRPr lang="en-US" dirty="0"/>
          </a:p>
        </p:txBody>
      </p:sp>
      <p:sp>
        <p:nvSpPr>
          <p:cNvPr id="4" name="Rectangle 1">
            <a:extLst>
              <a:ext uri="{FF2B5EF4-FFF2-40B4-BE49-F238E27FC236}">
                <a16:creationId xmlns:a16="http://schemas.microsoft.com/office/drawing/2014/main" id="{42DE6D82-B639-4090-8D9C-9E1C395F6A0D}"/>
              </a:ext>
            </a:extLst>
          </p:cNvPr>
          <p:cNvSpPr>
            <a:spLocks noGrp="1" noChangeArrowheads="1"/>
          </p:cNvSpPr>
          <p:nvPr>
            <p:ph type="title"/>
          </p:nvPr>
        </p:nvSpPr>
        <p:spPr bwMode="auto">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23767" rIns="0" bIns="223767"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rgbClr val="D63384"/>
                </a:solidFill>
                <a:effectLst/>
                <a:latin typeface="var(--bs-font-monospace)"/>
              </a:rPr>
              <a:t>distance()</a:t>
            </a:r>
            <a:endParaRPr kumimoji="0" lang="en-US" altLang="en-US" sz="1600" b="0" i="0" u="none" strike="noStrike" cap="none" normalizeH="0" baseline="0">
              <a:ln>
                <a:noFill/>
              </a:ln>
              <a:solidFill>
                <a:srgbClr val="212529"/>
              </a:solidFill>
              <a:effectLst/>
              <a:latin typeface="system-ui"/>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Image 8">
            <a:extLst>
              <a:ext uri="{FF2B5EF4-FFF2-40B4-BE49-F238E27FC236}">
                <a16:creationId xmlns:a16="http://schemas.microsoft.com/office/drawing/2014/main" id="{4D487D08-27E7-48E0-9CB1-58050145A361}"/>
              </a:ext>
            </a:extLst>
          </p:cNvPr>
          <p:cNvPicPr>
            <a:picLocks noChangeAspect="1"/>
          </p:cNvPicPr>
          <p:nvPr/>
        </p:nvPicPr>
        <p:blipFill rotWithShape="1">
          <a:blip r:embed="rId2"/>
          <a:srcRect l="16332" t="15252" r="25725" b="13316"/>
          <a:stretch/>
        </p:blipFill>
        <p:spPr>
          <a:xfrm>
            <a:off x="671764" y="235974"/>
            <a:ext cx="9554066" cy="6622025"/>
          </a:xfrm>
          <a:prstGeom prst="rect">
            <a:avLst/>
          </a:prstGeom>
        </p:spPr>
      </p:pic>
    </p:spTree>
    <p:extLst>
      <p:ext uri="{BB962C8B-B14F-4D97-AF65-F5344CB8AC3E}">
        <p14:creationId xmlns:p14="http://schemas.microsoft.com/office/powerpoint/2010/main" val="413429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CC593E66-C9F5-4013-800D-D20A8011BA8E}"/>
              </a:ext>
            </a:extLst>
          </p:cNvPr>
          <p:cNvSpPr>
            <a:spLocks noGrp="1"/>
          </p:cNvSpPr>
          <p:nvPr>
            <p:ph idx="1"/>
          </p:nvPr>
        </p:nvSpPr>
        <p:spPr>
          <a:xfrm>
            <a:off x="103239" y="176980"/>
            <a:ext cx="11960941" cy="6518787"/>
          </a:xfrm>
        </p:spPr>
        <p:txBody>
          <a:bodyPr>
            <a:normAutofit fontScale="62500" lnSpcReduction="20000"/>
          </a:bodyPr>
          <a:lstStyle/>
          <a:p>
            <a:r>
              <a:rPr lang="fr-FR" dirty="0"/>
              <a:t>Opération </a:t>
            </a:r>
            <a:r>
              <a:rPr lang="fr-FR" dirty="0" err="1"/>
              <a:t>next</a:t>
            </a:r>
            <a:r>
              <a:rPr lang="fr-FR" dirty="0"/>
              <a:t>()</a:t>
            </a:r>
          </a:p>
          <a:p>
            <a:pPr marL="0" indent="0">
              <a:buNone/>
            </a:pPr>
            <a:r>
              <a:rPr lang="fr-FR" dirty="0"/>
              <a:t>Elle renvoie le nième itérateur de i, c'est-à-dire l'itérateur pointant sur le nième élément à partir de l'élément pointé par i.</a:t>
            </a:r>
          </a:p>
          <a:p>
            <a:endParaRPr lang="fr-FR" dirty="0"/>
          </a:p>
          <a:p>
            <a:pPr marL="0" indent="0">
              <a:buNone/>
            </a:pPr>
            <a:r>
              <a:rPr lang="fr-FR" dirty="0"/>
              <a:t>SYNTAX : </a:t>
            </a:r>
            <a:r>
              <a:rPr lang="fr-FR" dirty="0" err="1"/>
              <a:t>next</a:t>
            </a:r>
            <a:r>
              <a:rPr lang="fr-FR" dirty="0"/>
              <a:t>(</a:t>
            </a:r>
            <a:r>
              <a:rPr lang="fr-FR" dirty="0" err="1"/>
              <a:t>iterator</a:t>
            </a:r>
            <a:r>
              <a:rPr lang="fr-FR" dirty="0"/>
              <a:t> i ,</a:t>
            </a:r>
            <a:r>
              <a:rPr lang="fr-FR" dirty="0" err="1"/>
              <a:t>int</a:t>
            </a:r>
            <a:r>
              <a:rPr lang="fr-FR" dirty="0"/>
              <a:t> n)</a:t>
            </a:r>
          </a:p>
          <a:p>
            <a:endParaRPr lang="fr-FR" dirty="0"/>
          </a:p>
          <a:p>
            <a:r>
              <a:rPr lang="fr-FR" dirty="0"/>
              <a:t>Opération </a:t>
            </a:r>
            <a:r>
              <a:rPr lang="fr-FR" dirty="0" err="1"/>
              <a:t>prev</a:t>
            </a:r>
            <a:r>
              <a:rPr lang="fr-FR" dirty="0"/>
              <a:t>()</a:t>
            </a:r>
          </a:p>
          <a:p>
            <a:pPr marL="0" indent="0">
              <a:buNone/>
            </a:pPr>
            <a:r>
              <a:rPr lang="fr-FR" dirty="0"/>
              <a:t>Elle retourne le nième prédécesseur de i, c'est-à-dire l'itérateur qui pointe vers le nième élément prédécesseur de l'élément pointé par i.</a:t>
            </a:r>
          </a:p>
          <a:p>
            <a:endParaRPr lang="fr-FR" dirty="0"/>
          </a:p>
          <a:p>
            <a:pPr marL="0" indent="0">
              <a:buNone/>
            </a:pPr>
            <a:r>
              <a:rPr lang="fr-FR" dirty="0"/>
              <a:t>SYNTAXE : </a:t>
            </a:r>
            <a:r>
              <a:rPr lang="fr-FR" dirty="0" err="1"/>
              <a:t>prev</a:t>
            </a:r>
            <a:r>
              <a:rPr lang="fr-FR" dirty="0"/>
              <a:t>(itérateur i, </a:t>
            </a:r>
            <a:r>
              <a:rPr lang="fr-FR" dirty="0" err="1"/>
              <a:t>int</a:t>
            </a:r>
            <a:r>
              <a:rPr lang="fr-FR" dirty="0"/>
              <a:t> n)</a:t>
            </a:r>
          </a:p>
          <a:p>
            <a:endParaRPr lang="fr-FR" dirty="0"/>
          </a:p>
          <a:p>
            <a:r>
              <a:rPr lang="fr-FR" dirty="0"/>
              <a:t>Opération </a:t>
            </a:r>
            <a:r>
              <a:rPr lang="fr-FR" dirty="0" err="1"/>
              <a:t>begin</a:t>
            </a:r>
            <a:r>
              <a:rPr lang="fr-FR" dirty="0"/>
              <a:t>()</a:t>
            </a:r>
          </a:p>
          <a:p>
            <a:pPr marL="0" indent="0">
              <a:buNone/>
            </a:pPr>
            <a:r>
              <a:rPr lang="fr-FR" dirty="0"/>
              <a:t>Cette méthode renvoie un itérateur au début du conteneur donné.</a:t>
            </a:r>
          </a:p>
          <a:p>
            <a:endParaRPr lang="fr-FR" dirty="0"/>
          </a:p>
          <a:p>
            <a:pPr marL="0" indent="0">
              <a:buNone/>
            </a:pPr>
            <a:r>
              <a:rPr lang="fr-FR" dirty="0"/>
              <a:t>SYNTAXE : </a:t>
            </a:r>
            <a:r>
              <a:rPr lang="fr-FR" dirty="0" err="1"/>
              <a:t>begin</a:t>
            </a:r>
            <a:r>
              <a:rPr lang="fr-FR" dirty="0"/>
              <a:t>()</a:t>
            </a:r>
          </a:p>
          <a:p>
            <a:endParaRPr lang="fr-FR" dirty="0"/>
          </a:p>
          <a:p>
            <a:r>
              <a:rPr lang="fr-FR" dirty="0"/>
              <a:t>end() Opération</a:t>
            </a:r>
          </a:p>
          <a:p>
            <a:pPr marL="0" indent="0">
              <a:buNone/>
            </a:pPr>
            <a:r>
              <a:rPr lang="fr-FR" dirty="0"/>
              <a:t>Cette méthode renvoie un itérateur à la fin du conteneur donné.</a:t>
            </a:r>
          </a:p>
          <a:p>
            <a:endParaRPr lang="fr-FR" dirty="0"/>
          </a:p>
          <a:p>
            <a:pPr marL="0" indent="0">
              <a:buNone/>
            </a:pPr>
            <a:r>
              <a:rPr lang="fr-FR" dirty="0"/>
              <a:t>SYNTAXE : end()</a:t>
            </a:r>
            <a:endParaRPr lang="en-US" dirty="0"/>
          </a:p>
        </p:txBody>
      </p:sp>
    </p:spTree>
    <p:extLst>
      <p:ext uri="{BB962C8B-B14F-4D97-AF65-F5344CB8AC3E}">
        <p14:creationId xmlns:p14="http://schemas.microsoft.com/office/powerpoint/2010/main" val="6857490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A21FB1C-500A-4FF6-9335-9ED02F7979C1}"/>
              </a:ext>
            </a:extLst>
          </p:cNvPr>
          <p:cNvSpPr>
            <a:spLocks noGrp="1"/>
          </p:cNvSpPr>
          <p:nvPr>
            <p:ph type="title"/>
          </p:nvPr>
        </p:nvSpPr>
        <p:spPr/>
        <p:txBody>
          <a:bodyPr/>
          <a:lstStyle/>
          <a:p>
            <a:r>
              <a:rPr lang="en-US" b="0" i="0" dirty="0">
                <a:solidFill>
                  <a:srgbClr val="212529"/>
                </a:solidFill>
                <a:effectLst/>
                <a:latin typeface="system-ui"/>
              </a:rPr>
              <a:t>PAIR Template in STL</a:t>
            </a:r>
            <a:br>
              <a:rPr lang="en-US" b="0" i="0" dirty="0">
                <a:solidFill>
                  <a:srgbClr val="212529"/>
                </a:solidFill>
                <a:effectLst/>
                <a:latin typeface="system-ui"/>
              </a:rPr>
            </a:br>
            <a:endParaRPr lang="en-US" dirty="0"/>
          </a:p>
        </p:txBody>
      </p:sp>
      <p:sp>
        <p:nvSpPr>
          <p:cNvPr id="3" name="Espace réservé du contenu 2">
            <a:extLst>
              <a:ext uri="{FF2B5EF4-FFF2-40B4-BE49-F238E27FC236}">
                <a16:creationId xmlns:a16="http://schemas.microsoft.com/office/drawing/2014/main" id="{3E80CE4F-6D5A-479B-8904-CDCE5C5071B0}"/>
              </a:ext>
            </a:extLst>
          </p:cNvPr>
          <p:cNvSpPr>
            <a:spLocks noGrp="1"/>
          </p:cNvSpPr>
          <p:nvPr>
            <p:ph idx="1"/>
          </p:nvPr>
        </p:nvSpPr>
        <p:spPr/>
        <p:txBody>
          <a:bodyPr>
            <a:normAutofit fontScale="85000" lnSpcReduction="10000"/>
          </a:bodyPr>
          <a:lstStyle/>
          <a:p>
            <a:r>
              <a:rPr lang="fr-FR" dirty="0"/>
              <a:t>pair&lt;T1,T2&gt;  pair1, pair2 ;  // syntaxe</a:t>
            </a:r>
          </a:p>
          <a:p>
            <a:pPr marL="0" indent="0">
              <a:buNone/>
            </a:pPr>
            <a:r>
              <a:rPr lang="fr-FR" dirty="0"/>
              <a:t>Le code ci-dessus crée deux paires, à savoir pair1 et pair2, ayant toutes deux un premier objet de type T1 et un second objet de type T2.</a:t>
            </a:r>
          </a:p>
          <a:p>
            <a:pPr marL="0" indent="0">
              <a:buNone/>
            </a:pPr>
            <a:endParaRPr lang="fr-FR" dirty="0"/>
          </a:p>
          <a:p>
            <a:pPr marL="0" indent="0">
              <a:buNone/>
            </a:pPr>
            <a:r>
              <a:rPr lang="en-US" dirty="0" err="1"/>
              <a:t>Quelques</a:t>
            </a:r>
            <a:r>
              <a:rPr lang="en-US" dirty="0"/>
              <a:t> </a:t>
            </a:r>
            <a:r>
              <a:rPr lang="en-US" dirty="0" err="1"/>
              <a:t>fonctions</a:t>
            </a:r>
            <a:r>
              <a:rPr lang="en-US" dirty="0"/>
              <a:t> </a:t>
            </a:r>
            <a:r>
              <a:rPr lang="en-US" dirty="0" err="1"/>
              <a:t>couramment</a:t>
            </a:r>
            <a:r>
              <a:rPr lang="en-US" dirty="0"/>
              <a:t> </a:t>
            </a:r>
            <a:r>
              <a:rPr lang="en-US" dirty="0" err="1"/>
              <a:t>utilisées</a:t>
            </a:r>
            <a:endParaRPr lang="fr-FR" dirty="0"/>
          </a:p>
          <a:p>
            <a:pPr marL="0" indent="0">
              <a:buNone/>
            </a:pPr>
            <a:endParaRPr lang="fr-FR" dirty="0"/>
          </a:p>
          <a:p>
            <a:pPr marL="0" indent="0">
              <a:buNone/>
            </a:pPr>
            <a:r>
              <a:rPr lang="fr-FR" dirty="0"/>
              <a:t>Opérateur = : assigne des valeurs à une paire.</a:t>
            </a:r>
          </a:p>
          <a:p>
            <a:pPr marL="0" indent="0">
              <a:buNone/>
            </a:pPr>
            <a:r>
              <a:rPr lang="fr-FR" dirty="0"/>
              <a:t>swap : échange le contenu de la paire.</a:t>
            </a:r>
          </a:p>
          <a:p>
            <a:pPr marL="0" indent="0">
              <a:buNone/>
            </a:pPr>
            <a:r>
              <a:rPr lang="fr-FR" dirty="0" err="1"/>
              <a:t>make_pair</a:t>
            </a:r>
            <a:r>
              <a:rPr lang="fr-FR" dirty="0"/>
              <a:t>() : crée et retourne une paire ayant des objets définis par la liste de paramètres.</a:t>
            </a:r>
          </a:p>
          <a:p>
            <a:pPr marL="0" indent="0">
              <a:buNone/>
            </a:pPr>
            <a:r>
              <a:rPr lang="fr-FR" dirty="0"/>
              <a:t>Opérateurs( == , != , &gt; , &lt; , &lt;= , &gt;= ) : compare lexicographiquement deux paires.</a:t>
            </a:r>
            <a:endParaRPr lang="en-US" dirty="0"/>
          </a:p>
        </p:txBody>
      </p:sp>
    </p:spTree>
    <p:extLst>
      <p:ext uri="{BB962C8B-B14F-4D97-AF65-F5344CB8AC3E}">
        <p14:creationId xmlns:p14="http://schemas.microsoft.com/office/powerpoint/2010/main" val="2383580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A79BA04-6D74-4864-B8D5-75915BF567C2}"/>
              </a:ext>
            </a:extLst>
          </p:cNvPr>
          <p:cNvSpPr>
            <a:spLocks noGrp="1"/>
          </p:cNvSpPr>
          <p:nvPr>
            <p:ph type="title"/>
          </p:nvPr>
        </p:nvSpPr>
        <p:spPr/>
        <p:txBody>
          <a:bodyPr/>
          <a:lstStyle/>
          <a:p>
            <a:endParaRPr lang="en-US"/>
          </a:p>
        </p:txBody>
      </p:sp>
      <p:sp>
        <p:nvSpPr>
          <p:cNvPr id="3" name="Espace réservé du contenu 2">
            <a:extLst>
              <a:ext uri="{FF2B5EF4-FFF2-40B4-BE49-F238E27FC236}">
                <a16:creationId xmlns:a16="http://schemas.microsoft.com/office/drawing/2014/main" id="{328D5568-DB77-4919-A69C-36ED179BBE9E}"/>
              </a:ext>
            </a:extLst>
          </p:cNvPr>
          <p:cNvSpPr>
            <a:spLocks noGrp="1"/>
          </p:cNvSpPr>
          <p:nvPr>
            <p:ph idx="1"/>
          </p:nvPr>
        </p:nvSpPr>
        <p:spPr/>
        <p:txBody>
          <a:bodyPr/>
          <a:lstStyle/>
          <a:p>
            <a:endParaRPr lang="en-US" dirty="0"/>
          </a:p>
        </p:txBody>
      </p:sp>
      <p:pic>
        <p:nvPicPr>
          <p:cNvPr id="5" name="Image 4">
            <a:extLst>
              <a:ext uri="{FF2B5EF4-FFF2-40B4-BE49-F238E27FC236}">
                <a16:creationId xmlns:a16="http://schemas.microsoft.com/office/drawing/2014/main" id="{22CB9D64-3928-4806-94E8-3BEABD48E4FD}"/>
              </a:ext>
            </a:extLst>
          </p:cNvPr>
          <p:cNvPicPr>
            <a:picLocks noChangeAspect="1"/>
          </p:cNvPicPr>
          <p:nvPr/>
        </p:nvPicPr>
        <p:blipFill rotWithShape="1">
          <a:blip r:embed="rId2"/>
          <a:srcRect l="19847" t="11469" r="27308" b="14855"/>
          <a:stretch/>
        </p:blipFill>
        <p:spPr>
          <a:xfrm>
            <a:off x="1682311" y="0"/>
            <a:ext cx="8827378" cy="6919275"/>
          </a:xfrm>
          <a:prstGeom prst="rect">
            <a:avLst/>
          </a:prstGeom>
        </p:spPr>
      </p:pic>
    </p:spTree>
    <p:extLst>
      <p:ext uri="{BB962C8B-B14F-4D97-AF65-F5344CB8AC3E}">
        <p14:creationId xmlns:p14="http://schemas.microsoft.com/office/powerpoint/2010/main" val="181916523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1244</TotalTime>
  <Words>4317</Words>
  <Application>Microsoft Office PowerPoint</Application>
  <PresentationFormat>Grand écran</PresentationFormat>
  <Paragraphs>260</Paragraphs>
  <Slides>77</Slides>
  <Notes>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77</vt:i4>
      </vt:variant>
    </vt:vector>
  </HeadingPairs>
  <TitlesOfParts>
    <vt:vector size="85" baseType="lpstr">
      <vt:lpstr>Arial</vt:lpstr>
      <vt:lpstr>Calibri</vt:lpstr>
      <vt:lpstr>Calibri Light</vt:lpstr>
      <vt:lpstr>Courier New</vt:lpstr>
      <vt:lpstr>system-ui</vt:lpstr>
      <vt:lpstr>Times New Roman</vt:lpstr>
      <vt:lpstr>var(--bs-font-monospace)</vt:lpstr>
      <vt:lpstr>Thème Office</vt:lpstr>
      <vt:lpstr>Introduction STL </vt:lpstr>
      <vt:lpstr>Présentation PowerPoint</vt:lpstr>
      <vt:lpstr>Principe de base</vt:lpstr>
      <vt:lpstr>Avantages</vt:lpstr>
      <vt:lpstr>Les conteneurs</vt:lpstr>
      <vt:lpstr>Les types de conteneurs </vt:lpstr>
      <vt:lpstr>Conteneurs de séquences </vt:lpstr>
      <vt:lpstr>PAIR Template in STL </vt:lpstr>
      <vt:lpstr>Présentation PowerPoint</vt:lpstr>
      <vt:lpstr>TUPLE in STL </vt:lpstr>
      <vt:lpstr>Présentation PowerPoint</vt:lpstr>
      <vt:lpstr>Présentation PowerPoint</vt:lpstr>
      <vt:lpstr>ARRAY Container in STL  </vt:lpstr>
      <vt:lpstr>Présentation PowerPoint</vt:lpstr>
      <vt:lpstr>Vector</vt:lpstr>
      <vt:lpstr>Présentation PowerPoint</vt:lpstr>
      <vt:lpstr>Présentation PowerPoint</vt:lpstr>
      <vt:lpstr>push_back  </vt:lpstr>
      <vt:lpstr>insert </vt:lpstr>
      <vt:lpstr>Présentation PowerPoint</vt:lpstr>
      <vt:lpstr>pop_back </vt:lpstr>
      <vt:lpstr>erase </vt:lpstr>
      <vt:lpstr>resize </vt:lpstr>
      <vt:lpstr>swap </vt:lpstr>
      <vt:lpstr>clear </vt:lpstr>
      <vt:lpstr>Présentation PowerPoint</vt:lpstr>
      <vt:lpstr>Les listes</vt:lpstr>
      <vt:lpstr>Présentation PowerPoint</vt:lpstr>
      <vt:lpstr>Présentation PowerPoint</vt:lpstr>
      <vt:lpstr>insert </vt:lpstr>
      <vt:lpstr>Présentation PowerPoint</vt:lpstr>
      <vt:lpstr>push_back et push_front</vt:lpstr>
      <vt:lpstr>Présentation PowerPoint</vt:lpstr>
      <vt:lpstr>pop_back et pop_front</vt:lpstr>
      <vt:lpstr>Autres fonctions</vt:lpstr>
      <vt:lpstr>Reverse</vt:lpstr>
      <vt:lpstr>sort </vt:lpstr>
      <vt:lpstr>Présentation PowerPoint</vt:lpstr>
      <vt:lpstr>splice </vt:lpstr>
      <vt:lpstr>Présentation PowerPoint</vt:lpstr>
      <vt:lpstr>merge </vt:lpstr>
      <vt:lpstr>Présentation PowerPoint</vt:lpstr>
      <vt:lpstr>Comparaison lexicographique des listes</vt:lpstr>
      <vt:lpstr>LES MAPS</vt:lpstr>
      <vt:lpstr>Creating a Map in C++ STL </vt:lpstr>
      <vt:lpstr>at    et   [ ] </vt:lpstr>
      <vt:lpstr>Présentation PowerPoint</vt:lpstr>
      <vt:lpstr>insert et insert_or_assign </vt:lpstr>
      <vt:lpstr>Présentation PowerPoint</vt:lpstr>
      <vt:lpstr>Erase et clear </vt:lpstr>
      <vt:lpstr>begin, end  et find </vt:lpstr>
      <vt:lpstr>STACK Container in C++ STL </vt:lpstr>
      <vt:lpstr>push </vt:lpstr>
      <vt:lpstr>Présentation PowerPoint</vt:lpstr>
      <vt:lpstr>pop f </vt:lpstr>
      <vt:lpstr>Présentation PowerPoint</vt:lpstr>
      <vt:lpstr>swap </vt:lpstr>
      <vt:lpstr>QUEUE Container in STL </vt:lpstr>
      <vt:lpstr>push </vt:lpstr>
      <vt:lpstr>Présentation PowerPoint</vt:lpstr>
      <vt:lpstr>pop </vt:lpstr>
      <vt:lpstr>Autres fonctions </vt:lpstr>
      <vt:lpstr>PRIORITY QUEUE Container in C++ STL  </vt:lpstr>
      <vt:lpstr>push </vt:lpstr>
      <vt:lpstr>pop </vt:lpstr>
      <vt:lpstr>Autres fonctions</vt:lpstr>
      <vt:lpstr>DEQUE Container in C++ STL </vt:lpstr>
      <vt:lpstr>push_back, push_front   et insert </vt:lpstr>
      <vt:lpstr>Présentation PowerPoint</vt:lpstr>
      <vt:lpstr>pop_back      pop_front </vt:lpstr>
      <vt:lpstr>Autres fonctions</vt:lpstr>
      <vt:lpstr>Overview of Iterators in C++ STL </vt:lpstr>
      <vt:lpstr>Présentation PowerPoint</vt:lpstr>
      <vt:lpstr>Operations on Iterators in STL </vt:lpstr>
      <vt:lpstr>advance() </vt:lpstr>
      <vt:lpstr>distance()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STL </dc:title>
  <dc:creator>tt tt</dc:creator>
  <cp:lastModifiedBy>tt tt</cp:lastModifiedBy>
  <cp:revision>32</cp:revision>
  <dcterms:created xsi:type="dcterms:W3CDTF">2022-03-05T05:57:52Z</dcterms:created>
  <dcterms:modified xsi:type="dcterms:W3CDTF">2022-03-12T07:28:19Z</dcterms:modified>
</cp:coreProperties>
</file>